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07" r:id="rId3"/>
    <p:sldId id="308" r:id="rId4"/>
    <p:sldId id="309" r:id="rId5"/>
    <p:sldId id="310" r:id="rId6"/>
    <p:sldId id="313" r:id="rId7"/>
    <p:sldId id="312" r:id="rId8"/>
    <p:sldId id="318" r:id="rId9"/>
    <p:sldId id="311" r:id="rId10"/>
    <p:sldId id="314" r:id="rId11"/>
    <p:sldId id="303" r:id="rId12"/>
    <p:sldId id="334" r:id="rId13"/>
    <p:sldId id="315" r:id="rId14"/>
    <p:sldId id="316" r:id="rId15"/>
    <p:sldId id="298" r:id="rId16"/>
    <p:sldId id="319" r:id="rId17"/>
    <p:sldId id="322" r:id="rId18"/>
    <p:sldId id="327" r:id="rId19"/>
    <p:sldId id="326" r:id="rId20"/>
    <p:sldId id="317" r:id="rId21"/>
    <p:sldId id="335" r:id="rId22"/>
    <p:sldId id="328" r:id="rId23"/>
    <p:sldId id="337" r:id="rId24"/>
    <p:sldId id="338" r:id="rId25"/>
    <p:sldId id="331" r:id="rId26"/>
    <p:sldId id="329" r:id="rId27"/>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imes New Roman" charset="0"/>
        <a:ea typeface="+mn-ea"/>
        <a:cs typeface="+mn-cs"/>
      </a:defRPr>
    </a:lvl1pPr>
    <a:lvl2pPr marL="457200" algn="l" rtl="0" fontAlgn="base">
      <a:spcBef>
        <a:spcPct val="0"/>
      </a:spcBef>
      <a:spcAft>
        <a:spcPct val="0"/>
      </a:spcAft>
      <a:defRPr sz="2000" kern="1200">
        <a:solidFill>
          <a:schemeClr val="tx1"/>
        </a:solidFill>
        <a:latin typeface="Times New Roman" charset="0"/>
        <a:ea typeface="+mn-ea"/>
        <a:cs typeface="+mn-cs"/>
      </a:defRPr>
    </a:lvl2pPr>
    <a:lvl3pPr marL="914400" algn="l" rtl="0" fontAlgn="base">
      <a:spcBef>
        <a:spcPct val="0"/>
      </a:spcBef>
      <a:spcAft>
        <a:spcPct val="0"/>
      </a:spcAft>
      <a:defRPr sz="2000" kern="1200">
        <a:solidFill>
          <a:schemeClr val="tx1"/>
        </a:solidFill>
        <a:latin typeface="Times New Roman" charset="0"/>
        <a:ea typeface="+mn-ea"/>
        <a:cs typeface="+mn-cs"/>
      </a:defRPr>
    </a:lvl3pPr>
    <a:lvl4pPr marL="1371600" algn="l" rtl="0" fontAlgn="base">
      <a:spcBef>
        <a:spcPct val="0"/>
      </a:spcBef>
      <a:spcAft>
        <a:spcPct val="0"/>
      </a:spcAft>
      <a:defRPr sz="2000" kern="1200">
        <a:solidFill>
          <a:schemeClr val="tx1"/>
        </a:solidFill>
        <a:latin typeface="Times New Roman" charset="0"/>
        <a:ea typeface="+mn-ea"/>
        <a:cs typeface="+mn-cs"/>
      </a:defRPr>
    </a:lvl4pPr>
    <a:lvl5pPr marL="1828800" algn="l" rtl="0" fontAlgn="base">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CC3300"/>
    <a:srgbClr val="669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70101" autoAdjust="0"/>
  </p:normalViewPr>
  <p:slideViewPr>
    <p:cSldViewPr>
      <p:cViewPr>
        <p:scale>
          <a:sx n="66" d="100"/>
          <a:sy n="66" d="100"/>
        </p:scale>
        <p:origin x="149"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6349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6349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6349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89CA67-D43C-4815-9137-4B2540ECB289}" type="slidenum">
              <a:rPr lang="en-US" altLang="en-US"/>
              <a:pPr>
                <a:defRPr/>
              </a:pPr>
              <a:t>‹#›</a:t>
            </a:fld>
            <a:endParaRPr lang="en-US" altLang="en-US"/>
          </a:p>
        </p:txBody>
      </p:sp>
    </p:spTree>
    <p:extLst>
      <p:ext uri="{BB962C8B-B14F-4D97-AF65-F5344CB8AC3E}">
        <p14:creationId xmlns:p14="http://schemas.microsoft.com/office/powerpoint/2010/main" val="52089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737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45DDE91-9C29-4230-AD86-F16C4E674C85}" type="slidenum">
              <a:rPr lang="en-US" altLang="en-US"/>
              <a:pPr>
                <a:defRPr/>
              </a:pPr>
              <a:t>‹#›</a:t>
            </a:fld>
            <a:endParaRPr lang="en-US" altLang="en-US"/>
          </a:p>
        </p:txBody>
      </p:sp>
    </p:spTree>
    <p:extLst>
      <p:ext uri="{BB962C8B-B14F-4D97-AF65-F5344CB8AC3E}">
        <p14:creationId xmlns:p14="http://schemas.microsoft.com/office/powerpoint/2010/main" val="2602550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CAD82730-1D05-4064-928E-7F4B68F24ADA}" type="slidenum">
              <a:rPr lang="en-US" altLang="en-US" sz="1200"/>
              <a:pPr eaLnBrk="1" hangingPunct="1"/>
              <a:t>1</a:t>
            </a:fld>
            <a:endParaRPr lang="en-US" altLang="en-US" sz="120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altLang="en-US" b="1" smtClean="0"/>
              <a:t>Sponsored by - </a:t>
            </a:r>
            <a:r>
              <a:rPr lang="en-US" altLang="en-US" smtClean="0"/>
              <a:t>ACA International, the association of credit and collection professionals;</a:t>
            </a:r>
          </a:p>
          <a:p>
            <a:pPr eaLnBrk="1" hangingPunct="1"/>
            <a:r>
              <a:rPr lang="en-US" altLang="en-US" smtClean="0"/>
              <a:t>and the ACA International Foundation, the non-profit organization that carries out ACA’s philanthropic activities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97D0F79F-D1DC-48AF-84C6-71B5BE1081A9}" type="slidenum">
              <a:rPr lang="en-US" altLang="en-US" sz="1200"/>
              <a:pPr eaLnBrk="1" hangingPunct="1"/>
              <a:t>10</a:t>
            </a:fld>
            <a:endParaRPr lang="en-US" altLang="en-US" sz="120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lnSpc>
                <a:spcPct val="80000"/>
              </a:lnSpc>
            </a:pPr>
            <a:r>
              <a:rPr lang="en-US" altLang="en-US" sz="800" smtClean="0"/>
              <a:t>Since a credit card is something you’ve pretty much have got to have nowadays, let’s talk about how to pick one. Believe me, there are good cards and there are bad ones, and it’s hard to tell the difference between them if you don’t know what to look for.</a:t>
            </a:r>
          </a:p>
          <a:p>
            <a:pPr eaLnBrk="1" hangingPunct="1">
              <a:lnSpc>
                <a:spcPct val="80000"/>
              </a:lnSpc>
            </a:pPr>
            <a:endParaRPr lang="en-US" altLang="en-US" sz="800" smtClean="0"/>
          </a:p>
          <a:p>
            <a:pPr eaLnBrk="1" hangingPunct="1">
              <a:lnSpc>
                <a:spcPct val="80000"/>
              </a:lnSpc>
            </a:pPr>
            <a:r>
              <a:rPr lang="en-US" altLang="en-US" sz="800" b="1" smtClean="0"/>
              <a:t>APR - </a:t>
            </a:r>
            <a:r>
              <a:rPr lang="en-US" altLang="en-US" sz="800" smtClean="0"/>
              <a:t>First of all, there’s the interest rate. You’ll always see this expressed as “APR”—Annual Percentage Rate. This is the </a:t>
            </a:r>
            <a:r>
              <a:rPr lang="en-US" altLang="en-US" sz="800" i="1" u="sng" smtClean="0"/>
              <a:t>true</a:t>
            </a:r>
            <a:r>
              <a:rPr lang="en-US" altLang="en-US" sz="800" smtClean="0"/>
              <a:t> cost of the loan, including not just the interest but any fees you’ll have to pay, over a year’s time. Lenders love to use marketing ploys to get your attention, so you have to read the fine print. You’ll get tons of offers that say 0% interest. But what else does it say? More than likely the low rate they’re advertising is an introductory rate, and after the intro period you’ll start paying the regular rate. There’s more things to look for. Is the quoted rate only for balance transfers? Only for purchases? What happens to the rate if you make a late payment?</a:t>
            </a:r>
          </a:p>
          <a:p>
            <a:pPr eaLnBrk="1" hangingPunct="1">
              <a:lnSpc>
                <a:spcPct val="80000"/>
              </a:lnSpc>
            </a:pPr>
            <a:endParaRPr lang="en-US" altLang="en-US" sz="800" smtClean="0"/>
          </a:p>
          <a:p>
            <a:pPr eaLnBrk="1" hangingPunct="1">
              <a:lnSpc>
                <a:spcPct val="80000"/>
              </a:lnSpc>
            </a:pPr>
            <a:r>
              <a:rPr lang="en-US" altLang="en-US" sz="800" b="1" smtClean="0"/>
              <a:t>Fees – </a:t>
            </a:r>
            <a:r>
              <a:rPr lang="en-US" altLang="en-US" sz="800" smtClean="0"/>
              <a:t>Many cards charge you an annual fee just for the privilege of carrying the card. Many more do not. There are probably dozens of lenders lining up to give you a card with no annual fee, so I’d say don’t take one that does.</a:t>
            </a:r>
          </a:p>
          <a:p>
            <a:pPr eaLnBrk="1" hangingPunct="1">
              <a:lnSpc>
                <a:spcPct val="80000"/>
              </a:lnSpc>
            </a:pPr>
            <a:endParaRPr lang="en-US" altLang="en-US" sz="800" smtClean="0"/>
          </a:p>
          <a:p>
            <a:pPr eaLnBrk="1" hangingPunct="1">
              <a:lnSpc>
                <a:spcPct val="80000"/>
              </a:lnSpc>
            </a:pPr>
            <a:r>
              <a:rPr lang="en-US" altLang="en-US" sz="800" b="1" smtClean="0"/>
              <a:t>Perks – </a:t>
            </a:r>
            <a:r>
              <a:rPr lang="en-US" altLang="en-US" sz="800" smtClean="0"/>
              <a:t>You might consider taking a card that charges an annual fee if the card provides special perks that you’re interested in. Frequent-flyer mile cards are an example, or the GM card, which lets you earn points toward the purchase of a GM vehicle. These are nice, but as a young person new to the whole world of credit, you should be looking for a very basic card with no frills and the most favorable terms you can get.</a:t>
            </a:r>
          </a:p>
          <a:p>
            <a:pPr eaLnBrk="1" hangingPunct="1">
              <a:lnSpc>
                <a:spcPct val="80000"/>
              </a:lnSpc>
            </a:pPr>
            <a:endParaRPr lang="en-US" altLang="en-US" sz="800" smtClean="0"/>
          </a:p>
          <a:p>
            <a:pPr eaLnBrk="1" hangingPunct="1">
              <a:lnSpc>
                <a:spcPct val="80000"/>
              </a:lnSpc>
            </a:pPr>
            <a:r>
              <a:rPr lang="en-US" altLang="en-US" sz="800" b="1" smtClean="0"/>
              <a:t>Balance Calculation Method</a:t>
            </a:r>
            <a:r>
              <a:rPr lang="en-US" altLang="en-US" sz="800" smtClean="0"/>
              <a:t> – One other thing that affects how expensive a card will be for you, is the balance calculation method. And this is the item most people miss. There are 4 major ways they determine your balance each billing period. There’s Average Daily Balance and Two-Cycle Average Daily Balance. Each card is one of these 2, coupled with either Including New Purchases or Excluding New Purchases. If I had more time I’d explain this in detail, but to keep it as simple as possible, you will pay less money in finance charges with an Average Daily Balance card. Two-Cycle means they look at not only the current month, but the previous one as well. And if you are one of the astute people who pays off his/her balance in full every month, you would expect to have 0 finance charges, right? Not so if you have a Two Cycle card, it goes back in time and retroactively eliminates your grace period, charging you interest on the balance you’ve already paid off.</a:t>
            </a:r>
          </a:p>
          <a:p>
            <a:pPr eaLnBrk="1" hangingPunct="1">
              <a:lnSpc>
                <a:spcPct val="80000"/>
              </a:lnSpc>
            </a:pPr>
            <a:endParaRPr lang="en-US" altLang="en-US" sz="800" smtClean="0"/>
          </a:p>
          <a:p>
            <a:pPr eaLnBrk="1" hangingPunct="1">
              <a:lnSpc>
                <a:spcPct val="80000"/>
              </a:lnSpc>
            </a:pPr>
            <a:r>
              <a:rPr lang="en-US" altLang="en-US" sz="800" b="1" smtClean="0"/>
              <a:t>Evaluating – </a:t>
            </a:r>
            <a:r>
              <a:rPr lang="en-US" altLang="en-US" sz="800" smtClean="0"/>
              <a:t>Because your credit rating determines in large part what interest rate you’ll get, here are some resources you can use to find out whether the rate you’re being offered is a good deal to you or not. Every week, Bankrate.com surveys credit card lenders and report average rates. Cardweb.com has a nice search utility that lets you find cards based on the features you want.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45F72C1C-E3AE-44B0-91C2-9794C143E71F}" type="slidenum">
              <a:rPr lang="en-US" altLang="en-US" sz="1200"/>
              <a:pPr eaLnBrk="1" hangingPunct="1"/>
              <a:t>11</a:t>
            </a:fld>
            <a:endParaRPr lang="en-US" altLang="en-US" sz="120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b="1" smtClean="0"/>
              <a:t>Quote: </a:t>
            </a:r>
            <a:r>
              <a:rPr lang="en-US" altLang="en-US" smtClean="0"/>
              <a:t>This is from the website of Nellie Mae, a national student loan servicer (like Sallie Mae). And they’re absolutely right.</a:t>
            </a:r>
            <a:endParaRPr lang="en-US" altLang="en-US" b="1" smtClean="0"/>
          </a:p>
          <a:p>
            <a:pPr eaLnBrk="1" hangingPunct="1"/>
            <a:endParaRPr lang="en-US" altLang="en-US" smtClean="0"/>
          </a:p>
          <a:p>
            <a:pPr eaLnBrk="1" hangingPunct="1"/>
            <a:r>
              <a:rPr lang="en-US" altLang="en-US" smtClean="0"/>
              <a:t>Most college students don’t have the income necessary to carry this kind of debt. A student probably works a part time job at best, but this money is usually for incidental needs like putting gas in the car or going out for pizza once in a while.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832D9054-2EAC-4DE4-8A2E-14009FB70CB5}" type="slidenum">
              <a:rPr lang="en-US" altLang="en-US" sz="1200"/>
              <a:pPr eaLnBrk="1" hangingPunct="1"/>
              <a:t>12</a:t>
            </a:fld>
            <a:endParaRPr lang="en-US" altLang="en-US" sz="120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b="1" smtClean="0"/>
              <a:t>Intended for short-term borrowing</a:t>
            </a:r>
            <a:r>
              <a:rPr lang="en-US" altLang="en-US" smtClean="0"/>
              <a:t> – Any time you use a credit card to make a purchase you should remember this. Nothing should go on that card unless you already have a plan in mind for how to pay it off. A credit card gives you the luxury of buying now and paying later. It was designed for convenience. It was NOT designed to let you bury yourself in debt, but that is exactly what happens when you treat the card like a long-term financing option.</a:t>
            </a:r>
          </a:p>
          <a:p>
            <a:pPr eaLnBrk="1" hangingPunct="1"/>
            <a:endParaRPr lang="en-US" altLang="en-US" smtClean="0"/>
          </a:p>
          <a:p>
            <a:pPr eaLnBrk="1" hangingPunct="1"/>
            <a:r>
              <a:rPr lang="en-US" altLang="en-US" b="1" smtClean="0"/>
              <a:t>Always pay more than the minimum!</a:t>
            </a:r>
            <a:r>
              <a:rPr lang="en-US" altLang="en-US" smtClean="0"/>
              <a:t> – Using a credit card for only short-term borrowing means that you must regularly pay off the balance in full. The best way to use your card is to pay it off every month, because then you won’t have to pay any interest! The people who use their cards this way get the benefit of convenience without having to pay for it. If you must carry a balance on your card, you’ll end up paying for that convenience because the credit card lender will apply interest to your account each billing cycle. When you get your bill every month, you’ll notice that they only ask for the </a:t>
            </a:r>
            <a:r>
              <a:rPr lang="en-US" altLang="en-US" i="1" u="sng" smtClean="0"/>
              <a:t>minimum</a:t>
            </a:r>
            <a:r>
              <a:rPr lang="en-US" altLang="en-US" smtClean="0"/>
              <a:t> payment. You’re always welcome to pay more than that, and for your sake you should. If you just pay the minimum you’ll end up paying a LOT more and for a VERY long time. If you can’t pay in full every month, a good rule of thumb to follow is to pay at least twice the minimum payment amount. That way you are reducing much more of the principal and not just paying interest forever.</a:t>
            </a:r>
          </a:p>
          <a:p>
            <a:pPr eaLnBrk="1" hangingPunct="1"/>
            <a:endParaRPr lang="en-US" altLang="en-US" smtClean="0"/>
          </a:p>
          <a:p>
            <a:pPr eaLnBrk="1" hangingPunct="1"/>
            <a:r>
              <a:rPr lang="en-US" altLang="en-US" b="1" smtClean="0"/>
              <a:t>Always pay on time!</a:t>
            </a:r>
            <a:r>
              <a:rPr lang="en-US" altLang="en-US" smtClean="0"/>
              <a:t> – Credit card lenders make money in other ways besides interest. They also charge fees. $35 is a typical amount for a late payment these days. Why do late payments happen? People sometimes forget to send the check until after the due date has passed. People procrastinate. And some times people don’t have the money. What is the result? They end up paying for their mistakes in the form of late fees. Credit card lenders try to make it as easy as possible for their customers to pay – many allow you to pay over the phone through your checking account, and even online. If you don’t have enough money to pay a bill at the time it is due, this should be a warning sign to you. There’s a problem, and it has to be addressed. Don’t avoid the problem until later, when you can make a payment. You should contact the lender even if you can’t pay now. They may be able to make special arrangements in order to help, but if you wait until later those special arrangements might not be possible. You have to take action right away.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4033C699-CBEC-4D5E-B7EA-DF8D8BDD8E08}" type="slidenum">
              <a:rPr lang="en-US" altLang="en-US" sz="1200"/>
              <a:pPr eaLnBrk="1" hangingPunct="1"/>
              <a:t>13</a:t>
            </a:fld>
            <a:endParaRPr lang="en-US" altLang="en-US" sz="120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altLang="en-US" smtClean="0"/>
              <a:t>Here’s an example of why you don’t want to make only minimum payments on your credit cards.</a:t>
            </a:r>
          </a:p>
          <a:p>
            <a:pPr eaLnBrk="1" hangingPunct="1"/>
            <a:endParaRPr lang="en-US" altLang="en-US" smtClean="0"/>
          </a:p>
          <a:p>
            <a:pPr eaLnBrk="1" hangingPunct="1"/>
            <a:r>
              <a:rPr lang="en-US" altLang="en-US" b="1" smtClean="0"/>
              <a:t>[if connected to internet – click on link for Bankrate Calculator, enter the given values] </a:t>
            </a:r>
          </a:p>
          <a:p>
            <a:pPr eaLnBrk="1" hangingPunct="1"/>
            <a:r>
              <a:rPr lang="en-US" altLang="en-US" b="1" smtClean="0"/>
              <a:t>Link directs to URL printed below:</a:t>
            </a:r>
          </a:p>
          <a:p>
            <a:pPr eaLnBrk="1" hangingPunct="1"/>
            <a:r>
              <a:rPr lang="en-US" altLang="en-US" b="1" smtClean="0"/>
              <a:t>http://www.bankrate.com/brm/calc/MinPayment.asp</a:t>
            </a:r>
          </a:p>
          <a:p>
            <a:pPr eaLnBrk="1" hangingPunct="1"/>
            <a:endParaRPr lang="en-US" altLang="en-US" b="1" smtClean="0"/>
          </a:p>
          <a:p>
            <a:pPr eaLnBrk="1" hangingPunct="1"/>
            <a:r>
              <a:rPr lang="en-US" altLang="en-US" smtClean="0"/>
              <a:t>The average credit card balance today’s college student is carrying is $2,748. </a:t>
            </a:r>
          </a:p>
          <a:p>
            <a:pPr eaLnBrk="1" hangingPunct="1"/>
            <a:r>
              <a:rPr lang="en-US" altLang="en-US" smtClean="0"/>
              <a:t>18% is a typical interest rate you would see right now for a young person who likely has little or no credit history. </a:t>
            </a:r>
          </a:p>
          <a:p>
            <a:pPr eaLnBrk="1" hangingPunct="1"/>
            <a:r>
              <a:rPr lang="en-US" altLang="en-US" smtClean="0"/>
              <a:t>The minimum payment on a credit card is usually a set percentage of the total balance, we’ll figure our example at 2%.</a:t>
            </a:r>
          </a:p>
          <a:p>
            <a:pPr eaLnBrk="1" hangingPunct="1"/>
            <a:endParaRPr lang="en-US" altLang="en-US" smtClean="0"/>
          </a:p>
          <a:p>
            <a:pPr eaLnBrk="1" hangingPunct="1"/>
            <a:r>
              <a:rPr lang="en-US" altLang="en-US" smtClean="0"/>
              <a:t>How long will it take to this pay off?</a:t>
            </a:r>
          </a:p>
          <a:p>
            <a:pPr eaLnBrk="1" hangingPunct="1"/>
            <a:endParaRPr lang="en-US" altLang="en-US" smtClean="0"/>
          </a:p>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0E7E9DA7-C4F1-40F4-9442-F52BAE8F261F}" type="slidenum">
              <a:rPr lang="en-US" altLang="en-US" sz="1200"/>
              <a:pPr eaLnBrk="1" hangingPunct="1"/>
              <a:t>14</a:t>
            </a:fld>
            <a:endParaRPr lang="en-US" altLang="en-US" sz="120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smtClean="0"/>
              <a:t>The minimum payment we come up with is $54.96. Note that as the balance decreases, your minimum payment also decreases.</a:t>
            </a:r>
          </a:p>
          <a:p>
            <a:pPr eaLnBrk="1" hangingPunct="1"/>
            <a:endParaRPr lang="en-US" altLang="en-US" smtClean="0"/>
          </a:p>
          <a:p>
            <a:pPr eaLnBrk="1" hangingPunct="1"/>
            <a:r>
              <a:rPr lang="en-US" altLang="en-US" smtClean="0"/>
              <a:t>If all you ever pay on this balance is your minimum amount, it will take you over 36 years to pay it off. And you will have paid a total of $7,174.63 in interest.</a:t>
            </a:r>
          </a:p>
          <a:p>
            <a:pPr eaLnBrk="1" hangingPunct="1"/>
            <a:endParaRPr lang="en-US" altLang="en-US" smtClean="0"/>
          </a:p>
          <a:p>
            <a:pPr eaLnBrk="1" hangingPunct="1"/>
            <a:r>
              <a:rPr lang="en-US" altLang="en-US" smtClean="0"/>
              <a:t>Even if you don’t have enough money to make a large payment every month, you can probably adjust your budget to come up with an extra $25 somewhere. This would allow you to make a monthly payment of $80. If you paid $80 every month, you’d be out of debt in about 4 years, and pay only $1,143 in interest.</a:t>
            </a:r>
          </a:p>
          <a:p>
            <a:pPr eaLnBrk="1" hangingPunct="1"/>
            <a:endParaRPr lang="en-US" altLang="en-US" smtClean="0"/>
          </a:p>
          <a:p>
            <a:pPr eaLnBrk="1" hangingPunct="1"/>
            <a:r>
              <a:rPr lang="en-US" altLang="en-US" smtClean="0"/>
              <a:t>You can go to the calculators on bankrate.com and put your own numbers in.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703B790E-6609-49CD-B641-34ECF5E61965}" type="slidenum">
              <a:rPr lang="en-US" altLang="en-US" sz="1200"/>
              <a:pPr eaLnBrk="1" hangingPunct="1"/>
              <a:t>15</a:t>
            </a:fld>
            <a:endParaRPr lang="en-US" altLang="en-US" sz="120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smtClean="0"/>
              <a:t>There’s a difference between buying consumable goods and durable goods on a credit card. When you buy a tank of gas on credit, you burn through it quick and it’s gone forever. Then you have a bill at the end of the month, with interest accruing, and nothing to show for it. </a:t>
            </a:r>
          </a:p>
          <a:p>
            <a:pPr eaLnBrk="1" hangingPunct="1"/>
            <a:endParaRPr lang="en-US" altLang="en-US" smtClean="0"/>
          </a:p>
          <a:p>
            <a:pPr eaLnBrk="1" hangingPunct="1"/>
            <a:r>
              <a:rPr lang="en-US" altLang="en-US" smtClean="0"/>
              <a:t>When you buy a stereo on credit, you’ll still have the bill and pay the interest, but at least you have the stereo in your room that you can make use of.</a:t>
            </a:r>
          </a:p>
          <a:p>
            <a:pPr eaLnBrk="1" hangingPunct="1"/>
            <a:endParaRPr lang="en-US" altLang="en-US" smtClean="0"/>
          </a:p>
          <a:p>
            <a:pPr eaLnBrk="1" hangingPunct="1"/>
            <a:r>
              <a:rPr lang="en-US" altLang="en-US" smtClean="0"/>
              <a:t>When you’re thinking about making a purchase with your credit card, stop and ask yourself whether the item is worth getting into debt for. Hopefully that will help you avoid impulsive purchases that you’d regret later. </a:t>
            </a:r>
          </a:p>
          <a:p>
            <a:pPr eaLnBrk="1" hangingPunct="1"/>
            <a:endParaRPr lang="en-US" altLang="en-US" smtClean="0"/>
          </a:p>
          <a:p>
            <a:pPr eaLnBrk="1" hangingPunct="1"/>
            <a:r>
              <a:rPr lang="en-US" altLang="en-US" smtClean="0"/>
              <a:t>If you find yourself using credit to buy consumable goods, because you don’t have the money in the bank to pay for them, this should be a warning sign to you.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E9A7D2E4-0B8F-4FB5-868C-15FA923EDB43}" type="slidenum">
              <a:rPr lang="en-US" altLang="en-US" sz="1200"/>
              <a:pPr eaLnBrk="1" hangingPunct="1"/>
              <a:t>16</a:t>
            </a:fld>
            <a:endParaRPr lang="en-US" altLang="en-US" sz="120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smtClean="0"/>
              <a:t>When you think of a budget, you probably think of “restriction.” You think of how your friends are going to a movie this weekend but you can’t go with them because you’ve spent all the money you had available this month for recreation.</a:t>
            </a:r>
          </a:p>
          <a:p>
            <a:pPr eaLnBrk="1" hangingPunct="1"/>
            <a:endParaRPr lang="en-US" altLang="en-US" smtClean="0"/>
          </a:p>
          <a:p>
            <a:pPr eaLnBrk="1" hangingPunct="1"/>
            <a:r>
              <a:rPr lang="en-US" altLang="en-US" smtClean="0"/>
              <a:t>But I’d like to suggest a new way for you to think about budgeting. It’s not about being restricted, it’s not about saying “No” to all the things you’d like to have. It’s about planning so you can get the things you want!</a:t>
            </a:r>
          </a:p>
          <a:p>
            <a:pPr eaLnBrk="1" hangingPunct="1"/>
            <a:endParaRPr lang="en-US" altLang="en-US" smtClean="0"/>
          </a:p>
          <a:p>
            <a:pPr eaLnBrk="1" hangingPunct="1"/>
            <a:r>
              <a:rPr lang="en-US" altLang="en-US" b="1" smtClean="0"/>
              <a:t>Continuous –</a:t>
            </a:r>
            <a:r>
              <a:rPr lang="en-US" altLang="en-US" smtClean="0"/>
              <a:t> Budgeting isn’t something you do on January 1st and then ignore for the rest of the year. It’s an on-going process. You should check up each week on your expenses, and make sure you are not exceeding what you had budgeted for each category. Having a budget isn’t much good if you don’t follow it. </a:t>
            </a:r>
          </a:p>
          <a:p>
            <a:pPr eaLnBrk="1" hangingPunct="1"/>
            <a:endParaRPr lang="en-US" altLang="en-US" smtClean="0"/>
          </a:p>
          <a:p>
            <a:pPr eaLnBrk="1" hangingPunct="1"/>
            <a:r>
              <a:rPr lang="en-US" altLang="en-US" b="1" smtClean="0"/>
              <a:t>Flexible</a:t>
            </a:r>
            <a:r>
              <a:rPr lang="en-US" altLang="en-US" smtClean="0"/>
              <a:t> – When you’re doing those periodic check-ups, you may notice that some changes need to be made. A budget can’t be written in stone, it needs to be able to adapt and change as your life changes. If you had originally budgeted $50 a month for gasoline, but the price of gas goes up and you can’t realistically reduce the amount of driving you do, you’ll have to adjust your budget to allow for more spending on gas, and less spending somewhere else.</a:t>
            </a:r>
          </a:p>
          <a:p>
            <a:pPr eaLnBrk="1" hangingPunct="1"/>
            <a:endParaRPr lang="en-US" altLang="en-US" smtClean="0"/>
          </a:p>
          <a:p>
            <a:pPr eaLnBrk="1" hangingPunct="1"/>
            <a:r>
              <a:rPr lang="en-US" altLang="en-US" b="1" smtClean="0"/>
              <a:t>Individual</a:t>
            </a:r>
            <a:r>
              <a:rPr lang="en-US" altLang="en-US" smtClean="0"/>
              <a:t> – You can’t just take someone else’s budget and make it work for you. Your plan must be customized to your income and expenses.</a:t>
            </a:r>
          </a:p>
          <a:p>
            <a:pPr eaLnBrk="1" hangingPunct="1"/>
            <a:endParaRPr lang="en-US" altLang="en-US" smtClean="0"/>
          </a:p>
          <a:p>
            <a:pPr eaLnBrk="1" hangingPunct="1"/>
            <a:r>
              <a:rPr lang="en-US" altLang="en-US" b="1" smtClean="0"/>
              <a:t>About the future</a:t>
            </a:r>
            <a:r>
              <a:rPr lang="en-US" altLang="en-US" smtClean="0"/>
              <a:t> – Few people find budgeting &amp; financial planning entertaining. Remind yourself that you’re not just doing this for the benefits it brings you today, but for the long term benefits it’ll bring you years and years from now. Think of the day you’ll buy your first home, for instance – if you manage your money carefully you’ll have good credit and will be closer to achieving this goal.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3B4336F2-126B-4E26-8ECA-78235D686B79}" type="slidenum">
              <a:rPr lang="en-US" altLang="en-US" sz="1200"/>
              <a:pPr eaLnBrk="1" hangingPunct="1"/>
              <a:t>17</a:t>
            </a:fld>
            <a:endParaRPr lang="en-US" altLang="en-US" sz="1200"/>
          </a:p>
        </p:txBody>
      </p:sp>
      <p:sp>
        <p:nvSpPr>
          <p:cNvPr id="46083" name="Rectangle 1026"/>
          <p:cNvSpPr>
            <a:spLocks noRot="1" noChangeArrowheads="1" noTextEdit="1"/>
          </p:cNvSpPr>
          <p:nvPr>
            <p:ph type="sldImg"/>
          </p:nvPr>
        </p:nvSpPr>
        <p:spPr>
          <a:ln/>
        </p:spPr>
      </p:sp>
      <p:sp>
        <p:nvSpPr>
          <p:cNvPr id="46084" name="Rectangle 1027"/>
          <p:cNvSpPr>
            <a:spLocks noGrp="1" noChangeArrowheads="1"/>
          </p:cNvSpPr>
          <p:nvPr>
            <p:ph type="body" idx="1"/>
          </p:nvPr>
        </p:nvSpPr>
        <p:spPr>
          <a:noFill/>
        </p:spPr>
        <p:txBody>
          <a:bodyPr/>
          <a:lstStyle/>
          <a:p>
            <a:pPr eaLnBrk="1" hangingPunct="1"/>
            <a:r>
              <a:rPr lang="en-US" altLang="en-US" smtClean="0"/>
              <a:t>Because you probably won’t be able to have everything you want all at once, it’s necessary to prioritize your wants and needs. Setting priorities in your budget is what being an independent adult is all about.</a:t>
            </a:r>
          </a:p>
          <a:p>
            <a:pPr eaLnBrk="1" hangingPunct="1"/>
            <a:endParaRPr lang="en-US" altLang="en-US" smtClean="0"/>
          </a:p>
          <a:p>
            <a:pPr eaLnBrk="1" hangingPunct="1"/>
            <a:r>
              <a:rPr lang="en-US" altLang="en-US" b="1" smtClean="0"/>
              <a:t>Needs –</a:t>
            </a:r>
            <a:r>
              <a:rPr lang="en-US" altLang="en-US" smtClean="0"/>
              <a:t> These should always come first in your budget, meaning you should make sure these bills are paid before you start spending money on the “wants.”</a:t>
            </a:r>
          </a:p>
          <a:p>
            <a:pPr eaLnBrk="1" hangingPunct="1"/>
            <a:endParaRPr lang="en-US" altLang="en-US" smtClean="0"/>
          </a:p>
          <a:p>
            <a:pPr eaLnBrk="1" hangingPunct="1"/>
            <a:r>
              <a:rPr lang="en-US" altLang="en-US" b="1" smtClean="0"/>
              <a:t>Wants –</a:t>
            </a:r>
            <a:r>
              <a:rPr lang="en-US" altLang="en-US" smtClean="0"/>
              <a:t> Notice that what I call a want and what you call a want may be different. You might consider cable TV an absolute necessity. Well, that’s the great thing about budgeting – it doesn’t matter what I think about your priorities. Who am I to tell you that you can’t take a vacation or go out to eat? It’s none of my business, right? </a:t>
            </a:r>
            <a:r>
              <a:rPr lang="en-US" altLang="en-US" i="1" u="sng" smtClean="0"/>
              <a:t>As long as your bills are paid</a:t>
            </a:r>
            <a:r>
              <a:rPr lang="en-US" altLang="en-US" smtClean="0"/>
              <a:t>, what you do with your own money is your own business. But when the bills are overdue, then other people make it their business, don’t they? </a:t>
            </a:r>
          </a:p>
          <a:p>
            <a:pPr eaLnBrk="1" hangingPunct="1"/>
            <a:endParaRPr lang="en-US" altLang="en-US" smtClean="0"/>
          </a:p>
          <a:p>
            <a:pPr eaLnBrk="1" hangingPunct="1"/>
            <a:r>
              <a:rPr lang="en-US" altLang="en-US" smtClean="0"/>
              <a:t>This is why budgeting has to be personalized – because your spending will reflect your individual priorities.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57914EB6-4FA6-4822-96B0-EB96B17D4683}" type="slidenum">
              <a:rPr lang="en-US" altLang="en-US" sz="1200"/>
              <a:pPr eaLnBrk="1" hangingPunct="1"/>
              <a:t>18</a:t>
            </a:fld>
            <a:endParaRPr lang="en-US" altLang="en-US" sz="120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smtClean="0"/>
              <a:t>Your money is your own business as long as you are living within your means. This is a challenge in today’s world because everywhere you look you see advertisements for things you want but might not be able to afford. Culture can sometimes pressure you to try to “keep up with the Joneses.”</a:t>
            </a:r>
          </a:p>
          <a:p>
            <a:pPr eaLnBrk="1" hangingPunct="1"/>
            <a:endParaRPr lang="en-US" altLang="en-US" smtClean="0"/>
          </a:p>
          <a:p>
            <a:pPr eaLnBrk="1" hangingPunct="1"/>
            <a:r>
              <a:rPr lang="en-US" altLang="en-US" smtClean="0"/>
              <a:t>How do you know if you’re successfully living within your means?</a:t>
            </a:r>
          </a:p>
          <a:p>
            <a:pPr eaLnBrk="1" hangingPunct="1"/>
            <a:endParaRPr lang="en-US" altLang="en-US" smtClean="0"/>
          </a:p>
          <a:p>
            <a:pPr eaLnBrk="1" hangingPunct="1"/>
            <a:r>
              <a:rPr lang="en-US" altLang="en-US" b="1" smtClean="0"/>
              <a:t>Paying for living expenses in credit –</a:t>
            </a:r>
            <a:r>
              <a:rPr lang="en-US" altLang="en-US" smtClean="0"/>
              <a:t> If you’re doing this, you know you aren’t within your means. You might think your bills are being covered every month, but in fact you’re in denial. You are getting deeper and deeper into debt, and if things don’t change you’ll be in trouble. If you max out your credit cards, what are you going to do? Apply for more cards? What happens when those are maxed out? It’s just a matter of time. Borrowing for your monthly needs month after month is only delaying the inevitable crisis you will eventually have to face.</a:t>
            </a:r>
          </a:p>
          <a:p>
            <a:pPr eaLnBrk="1" hangingPunct="1"/>
            <a:endParaRPr lang="en-US" altLang="en-US" smtClean="0"/>
          </a:p>
          <a:p>
            <a:pPr eaLnBrk="1" hangingPunct="1"/>
            <a:r>
              <a:rPr lang="en-US" altLang="en-US" b="1" smtClean="0"/>
              <a:t>Savings –</a:t>
            </a:r>
            <a:r>
              <a:rPr lang="en-US" altLang="en-US" smtClean="0"/>
              <a:t> If you are able to save something from every paycheck, then you know you are living within your means. The key to saving money is to always do this first, before any of your other expenses come out of your check. If you wait until the end of the month, you’ll always find something else to spend the money on. Automatic withdrawals are wonderful – have the money deposited in your savings account that way. If you don’t see it, you won’t miss it, right?</a:t>
            </a:r>
          </a:p>
          <a:p>
            <a:pPr eaLnBrk="1" hangingPunct="1"/>
            <a:endParaRPr lang="en-US" altLang="en-US" smtClean="0"/>
          </a:p>
          <a:p>
            <a:pPr eaLnBrk="1" hangingPunct="1"/>
            <a:r>
              <a:rPr lang="en-US" altLang="en-US" b="1" smtClean="0"/>
              <a:t>Lifestyle Changes are difficult –</a:t>
            </a:r>
            <a:r>
              <a:rPr lang="en-US" altLang="en-US" smtClean="0"/>
              <a:t> Do you know anyone who absolutely has to stop for one of those expensive coffees on their way to work every morning? Try getting them to give it up and you’ll see what I mean. When we’ve gotten accustomed to a certain standard of living, it’s very difficult to change. But wouldn’t you agree that spending $75 a month on coffee makes no sense if you’re having trouble paying the electric bill? </a:t>
            </a:r>
          </a:p>
          <a:p>
            <a:pPr eaLnBrk="1" hangingPunct="1"/>
            <a:endParaRPr lang="en-US" altLang="en-US" smtClean="0"/>
          </a:p>
          <a:p>
            <a:pPr eaLnBrk="1" hangingPunct="1"/>
            <a:r>
              <a:rPr lang="en-US" altLang="en-US" b="1" smtClean="0"/>
              <a:t>Justification -</a:t>
            </a:r>
            <a:r>
              <a:rPr lang="en-US" altLang="en-US" smtClean="0"/>
              <a:t> Perhaps you’ve caught yourself trying to justify purchases that you feel guilty for. Justification is making excuses for why you did what you know was wrong. </a:t>
            </a:r>
          </a:p>
          <a:p>
            <a:pPr eaLnBrk="1" hangingPunct="1"/>
            <a:endParaRPr lang="en-US" altLang="en-US" smtClean="0"/>
          </a:p>
          <a:p>
            <a:pPr eaLnBrk="1" hangingPunct="1"/>
            <a:r>
              <a:rPr lang="en-US" altLang="en-US" b="1" smtClean="0"/>
              <a:t>Entitlement -</a:t>
            </a:r>
            <a:r>
              <a:rPr lang="en-US" altLang="en-US" smtClean="0"/>
              <a:t> Many times people feel they deserve something, even though it isn’t wise for them to buy it in their current financial situation. I agree, you are all entitled to the best life has to offer. I don’t have any problem with people deserving expensive clothes, or an extravagant vacation. But if you do not have the financial means to support those luxuries, your feelings of entitlement could get you into trouble.</a:t>
            </a:r>
          </a:p>
          <a:p>
            <a:pPr eaLnBrk="1" hangingPunct="1"/>
            <a:endParaRPr lang="en-US" altLang="en-US" smtClean="0"/>
          </a:p>
          <a:p>
            <a:pPr eaLnBrk="1" hangingPunct="1"/>
            <a:r>
              <a:rPr lang="en-US" altLang="en-US" b="1" smtClean="0"/>
              <a:t>See the Big Picture –</a:t>
            </a:r>
            <a:r>
              <a:rPr lang="en-US" altLang="en-US" smtClean="0"/>
              <a:t> If you’re always saying “no” to yourself, it’s easy to get frustrated and give up on your budget. Remember to see the big picture. Set goals! Remember that giving up your morning lattes is saving you $75 more a month that you can save toward your summer vacation. It’s very rewarding to watch your savings build, getting closer and closer to accomplishing your goal.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40691690-45A5-4C76-91E3-0F3A4CF4A17D}" type="slidenum">
              <a:rPr lang="en-US" altLang="en-US" sz="1200"/>
              <a:pPr eaLnBrk="1" hangingPunct="1"/>
              <a:t>19</a:t>
            </a:fld>
            <a:endParaRPr lang="en-US" altLang="en-US" sz="120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smtClean="0"/>
              <a:t>One question people often have about debt is “How much is too much?” Naturally, it depends on how much income you are bringing in, and how much your other living expenses are. A single person with no dependents is going to have much more room for debt payments than a young family with 3 kids who has the same household income. But as a general rule of thumb, you should not be using more than 20% of your income for debt payments.</a:t>
            </a:r>
          </a:p>
          <a:p>
            <a:pPr eaLnBrk="1" hangingPunct="1"/>
            <a:endParaRPr lang="en-US" altLang="en-US" smtClean="0"/>
          </a:p>
          <a:p>
            <a:pPr eaLnBrk="1" hangingPunct="1"/>
            <a:r>
              <a:rPr lang="en-US" altLang="en-US" b="1" smtClean="0"/>
              <a:t>How much of your monthly budget is going to debt payments? –</a:t>
            </a:r>
            <a:r>
              <a:rPr lang="en-US" altLang="en-US" smtClean="0"/>
              <a:t> Figure this out by adding up all your monthly payments. Don’t include mortgage or rent payments, electric bills, phone bills, or insurance payments, because those fall under different categories of your budget. Include everything else for which you are in debt: student loans, credit cards, personal loans or lines of credit, car payments, and any items you purchased with in-store credit like furniture, carpeting, jewelry, or electronics. Divide the total by your gross monthly income. </a:t>
            </a:r>
          </a:p>
          <a:p>
            <a:pPr eaLnBrk="1" hangingPunct="1"/>
            <a:endParaRPr lang="en-US" altLang="en-US" smtClean="0"/>
          </a:p>
          <a:p>
            <a:pPr eaLnBrk="1" hangingPunct="1"/>
            <a:r>
              <a:rPr lang="en-US" altLang="en-US" b="1" smtClean="0"/>
              <a:t>Example –</a:t>
            </a:r>
            <a:r>
              <a:rPr lang="en-US" altLang="en-US" smtClean="0"/>
              <a:t> As you can see in this example, a person who makes $2000 a month and has these payments is already a little over 20%, and they should avoid borrowing any more until paying some of these down. </a:t>
            </a:r>
          </a:p>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FA944D81-7870-4183-8068-A5FEE36B43CC}" type="slidenum">
              <a:rPr lang="en-US" altLang="en-US" sz="1200"/>
              <a:pPr eaLnBrk="1" hangingPunct="1"/>
              <a:t>2</a:t>
            </a:fld>
            <a:endParaRPr lang="en-US" altLang="en-US" sz="120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smtClean="0"/>
              <a:t>There’s so much information that you could benefit from when it comes to personal finance, but we can only scratch the surface in a short presentation like this. We’ll cover the most pertinent issues – the ones you’re likely to be dealing with at this point in your lives. And hopefully, this will encourage you to look for other resources so you can learn more about credit.</a:t>
            </a:r>
          </a:p>
          <a:p>
            <a:pPr eaLnBrk="1" hangingPunct="1"/>
            <a:endParaRPr lang="en-US" altLang="en-US" smtClean="0"/>
          </a:p>
          <a:p>
            <a:pPr eaLnBrk="1" hangingPunct="1"/>
            <a:r>
              <a:rPr lang="en-US" altLang="en-US" smtClean="0"/>
              <a:t>If there’s something you’d like to know, chances are others in the room are wondering about it as well, so please don’t hesitate to ask. We’re here to talk about the things that interest you.</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A96BA92E-9216-4049-9134-C48752AA4900}" type="slidenum">
              <a:rPr lang="en-US" altLang="en-US" sz="1200"/>
              <a:pPr eaLnBrk="1" hangingPunct="1"/>
              <a:t>20</a:t>
            </a:fld>
            <a:endParaRPr lang="en-US" altLang="en-US" sz="120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smtClean="0"/>
              <a:t>Here’s a list of other potential warning signs that you may be over-extended. If any of these apply to you, it would be a good idea to get financial advice. Ask a professional though, don’t just ask a family member or friend that you haven’t known to be skilled in financial matters. If they’re no better at budgeting than you are, their advice won’t be of much help!</a:t>
            </a:r>
          </a:p>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8BD80D17-41DA-4022-9BF0-19641F4F33FD}" type="slidenum">
              <a:rPr lang="en-US" altLang="en-US" sz="1200"/>
              <a:pPr eaLnBrk="1" hangingPunct="1"/>
              <a:t>21</a:t>
            </a:fld>
            <a:endParaRPr lang="en-US" altLang="en-US" sz="120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altLang="en-US" b="1" smtClean="0"/>
              <a:t>Pay yourself first –</a:t>
            </a:r>
            <a:r>
              <a:rPr lang="en-US" altLang="en-US" smtClean="0"/>
              <a:t> We talked about why you should take your savings out of your paycheck before anything else. Credit Unions like to call this “paying yourself first,” and that’s a good way to think of it.</a:t>
            </a:r>
          </a:p>
          <a:p>
            <a:pPr eaLnBrk="1" hangingPunct="1"/>
            <a:endParaRPr lang="en-US" altLang="en-US" smtClean="0"/>
          </a:p>
          <a:p>
            <a:pPr eaLnBrk="1" hangingPunct="1"/>
            <a:r>
              <a:rPr lang="en-US" altLang="en-US" b="1" smtClean="0"/>
              <a:t>10% of gross income -</a:t>
            </a:r>
            <a:r>
              <a:rPr lang="en-US" altLang="en-US" smtClean="0"/>
              <a:t> How much should you save? Personal finance experts recommend 10 percent. This is quite an ambitious goal, and if you look at your budget and decide there’s no way you can save that much, just remember to save as much as you can. Even if it’s only a few dollars a month. Some people feel that they’ll never be able to save enough to make a difference so they give up and don’t save anything at all. But as long as you save something, you’re establishing a good habit that will benefit you in the long run.</a:t>
            </a:r>
          </a:p>
          <a:p>
            <a:pPr eaLnBrk="1" hangingPunct="1"/>
            <a:endParaRPr lang="en-US" altLang="en-US" smtClean="0"/>
          </a:p>
          <a:p>
            <a:pPr eaLnBrk="1" hangingPunct="1"/>
            <a:r>
              <a:rPr lang="en-US" altLang="en-US" b="1" smtClean="0"/>
              <a:t>Long term -</a:t>
            </a:r>
            <a:r>
              <a:rPr lang="en-US" altLang="en-US" smtClean="0"/>
              <a:t> Some of your savings goals will be long term and some will be shorter. If the achievement of your goal will take over 5 years, it’s long term. Examples of these goals are retirement and sending the kids to college.</a:t>
            </a:r>
          </a:p>
          <a:p>
            <a:pPr eaLnBrk="1" hangingPunct="1"/>
            <a:endParaRPr lang="en-US" altLang="en-US" smtClean="0"/>
          </a:p>
          <a:p>
            <a:pPr eaLnBrk="1" hangingPunct="1"/>
            <a:r>
              <a:rPr lang="en-US" altLang="en-US" b="1" smtClean="0"/>
              <a:t>Short term –</a:t>
            </a:r>
            <a:r>
              <a:rPr lang="en-US" altLang="en-US" smtClean="0"/>
              <a:t> Short term goals can be things like your vacation savings, or working toward a down payment on a house.</a:t>
            </a:r>
          </a:p>
          <a:p>
            <a:pPr eaLnBrk="1" hangingPunct="1"/>
            <a:endParaRPr lang="en-US" altLang="en-US" smtClean="0"/>
          </a:p>
          <a:p>
            <a:pPr eaLnBrk="1" hangingPunct="1"/>
            <a:r>
              <a:rPr lang="en-US" altLang="en-US" smtClean="0"/>
              <a:t>When you do your budget, make sure you include a category for savings, and you put the designated amount in just like it was a bill that has to be paid every month.</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C668B056-C71F-4107-B79C-D41F1E118E84}" type="slidenum">
              <a:rPr lang="en-US" altLang="en-US" sz="1200"/>
              <a:pPr eaLnBrk="1" hangingPunct="1"/>
              <a:t>22</a:t>
            </a:fld>
            <a:endParaRPr lang="en-US" altLang="en-US" sz="120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b="1" smtClean="0"/>
              <a:t>Borrow conservatively –</a:t>
            </a:r>
            <a:r>
              <a:rPr lang="en-US" altLang="en-US" smtClean="0"/>
              <a:t> It’s easy to spend more than you should when buying a car. The salesperson gets a bigger commission the more you spend, and the bigger your loan the bigger the profit is for your lender, so they both have a vested interest in getting you to spend more than you ought to. Remember that just because the lender tells you you’re approved for “up to $25,000” doesn’t mean you have to buy a $25,000 car. Many people are driving around these days with car payments they regret agreeing to.</a:t>
            </a:r>
          </a:p>
          <a:p>
            <a:pPr eaLnBrk="1" hangingPunct="1"/>
            <a:endParaRPr lang="en-US" altLang="en-US" smtClean="0"/>
          </a:p>
          <a:p>
            <a:pPr eaLnBrk="1" hangingPunct="1"/>
            <a:r>
              <a:rPr lang="en-US" altLang="en-US" b="1" smtClean="0"/>
              <a:t>It’s just a car</a:t>
            </a:r>
            <a:r>
              <a:rPr lang="en-US" altLang="en-US" smtClean="0"/>
              <a:t> – why do people spend more on their cars than they can afford? Maybe they think it’s a status symbol. “I have to drive around in an expensive car so that people will think I’m important.”</a:t>
            </a:r>
          </a:p>
          <a:p>
            <a:pPr eaLnBrk="1" hangingPunct="1"/>
            <a:endParaRPr lang="en-US" altLang="en-US" smtClean="0"/>
          </a:p>
          <a:p>
            <a:pPr eaLnBrk="1" hangingPunct="1"/>
            <a:r>
              <a:rPr lang="en-US" altLang="en-US" smtClean="0"/>
              <a:t>You should remind yourself that it’s just a means of transportation, just something to get you safely and reliably from point-A-to-point-B. Be “practical” when it comes to cars.</a:t>
            </a:r>
          </a:p>
          <a:p>
            <a:pPr eaLnBrk="1" hangingPunct="1"/>
            <a:endParaRPr lang="en-US" altLang="en-US" smtClean="0"/>
          </a:p>
          <a:p>
            <a:pPr eaLnBrk="1" hangingPunct="1"/>
            <a:r>
              <a:rPr lang="en-US" altLang="en-US" smtClean="0"/>
              <a:t>Avoid acting on emotions when you’re car shopping. Advertisements for cars are designed to appeal to your emotions. Marketers want you to associate their car with excitement, trust and even love. But don’t let your feelings commit you to a car payment that you can’t make.</a:t>
            </a:r>
          </a:p>
          <a:p>
            <a:pPr eaLnBrk="1" hangingPunct="1"/>
            <a:endParaRPr lang="en-US" altLang="en-US" smtClean="0"/>
          </a:p>
          <a:p>
            <a:pPr eaLnBrk="1" hangingPunct="1"/>
            <a:endParaRPr lang="en-US" altLang="en-US" smtClean="0"/>
          </a:p>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8409A412-3493-4828-9827-F12C786D75FB}" type="slidenum">
              <a:rPr lang="en-US" altLang="en-US" sz="1200"/>
              <a:pPr eaLnBrk="1" hangingPunct="1"/>
              <a:t>23</a:t>
            </a:fld>
            <a:endParaRPr lang="en-US" altLang="en-US" sz="120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altLang="en-US" b="1" smtClean="0"/>
              <a:t>Shop for the loan carefully</a:t>
            </a:r>
            <a:r>
              <a:rPr lang="en-US" altLang="en-US" smtClean="0"/>
              <a:t> – What kind of financing you choose can be even more important than what kind of car you choose. Know the terms and know your financial situation, so that you can compare offers and find one that is a good deal for you. Start the whole car-buying process with the financing. Talk to your financial institution and find out how much they may be willing to lend you, and how much they’ll charge for the loan. </a:t>
            </a:r>
          </a:p>
          <a:p>
            <a:pPr eaLnBrk="1" hangingPunct="1"/>
            <a:endParaRPr lang="en-US" altLang="en-US" smtClean="0"/>
          </a:p>
          <a:p>
            <a:pPr eaLnBrk="1" hangingPunct="1"/>
            <a:r>
              <a:rPr lang="en-US" altLang="en-US" smtClean="0"/>
              <a:t>In order to properly compare loan offers, you need to know what your credit score is. If the bank told you they’d give you a loan at 7.5%, is that a good deal? It depends. What are other lenders offering at your credit rating? </a:t>
            </a:r>
          </a:p>
          <a:p>
            <a:pPr eaLnBrk="1" hangingPunct="1"/>
            <a:endParaRPr lang="en-US" altLang="en-US" smtClean="0"/>
          </a:p>
          <a:p>
            <a:pPr eaLnBrk="1" hangingPunct="1"/>
            <a:r>
              <a:rPr lang="en-US" altLang="en-US" smtClean="0"/>
              <a:t>The auto dealership has a financing department that can do the loan shopping for you. But how do you know what they tell you is the best deal is really the best deal? The car business is very competitive, and dealers are having to come up with new ways to make money on a sale. One of their favorite ways is to find the loan for you, and then mark up the rates a little bit or tack on extra fees without telling you, and the lender allows them to pocket the difference.</a:t>
            </a:r>
          </a:p>
          <a:p>
            <a:pPr eaLnBrk="1" hangingPunct="1"/>
            <a:endParaRPr lang="en-US" altLang="en-US" smtClean="0"/>
          </a:p>
          <a:p>
            <a:pPr eaLnBrk="1" hangingPunct="1"/>
            <a:r>
              <a:rPr lang="en-US" altLang="en-US" b="1" smtClean="0"/>
              <a:t>The shorter the term, the better</a:t>
            </a:r>
            <a:r>
              <a:rPr lang="en-US" altLang="en-US" smtClean="0"/>
              <a:t> – You should finance your vehicle for the shortest amount of time you can. Car loans can go all the way out to 72 months these days, and that’s a long time to pay for a car. Traditionally, car loan terms were much shorter, like 36 or 48 months. But ever-increasing car prices are forcing buyers to stretch their payments out for longer and longer periods of time, in order to keep their monthly payments manageable. The problem with doing that is the depreciation. Your car loses value rapidly, and the longer it takes you to pay it off, the longer you’re driving around in a car that’s actually worth less than what you still owe on it. </a:t>
            </a:r>
          </a:p>
          <a:p>
            <a:pPr eaLnBrk="1" hangingPunct="1"/>
            <a:endParaRPr lang="en-US" altLang="en-US" smtClean="0"/>
          </a:p>
          <a:p>
            <a:pPr eaLnBrk="1" hangingPunct="1"/>
            <a:r>
              <a:rPr lang="en-US" altLang="en-US" b="1" smtClean="0"/>
              <a:t>Upside down</a:t>
            </a:r>
            <a:r>
              <a:rPr lang="en-US" altLang="en-US" smtClean="0"/>
              <a:t> – This is what lender’s call it when you owe more on the car than it’s worth. It’s a potentially dangerous financial scenario.</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D1663A68-9715-47DB-84E6-73961577728F}" type="slidenum">
              <a:rPr lang="en-US" altLang="en-US" sz="1200"/>
              <a:pPr eaLnBrk="1" hangingPunct="1"/>
              <a:t>24</a:t>
            </a:fld>
            <a:endParaRPr lang="en-US" altLang="en-US" sz="120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b="1" smtClean="0"/>
              <a:t>Depreciation</a:t>
            </a:r>
            <a:r>
              <a:rPr lang="en-US" altLang="en-US" smtClean="0"/>
              <a:t> – Autos depreciate very rapidly, meaning they lose their value as they get older. In fact, when you buy a brand new car you’ll probably lose thousands of dollars just on the ride home from the car lot! Why? Because as soon as the car is sold to you, it isn’t considered “new” anymore, it’s “used” now, and the same car is worth less used than it is new.</a:t>
            </a:r>
          </a:p>
          <a:p>
            <a:pPr eaLnBrk="1" hangingPunct="1"/>
            <a:endParaRPr lang="en-US" altLang="en-US" smtClean="0"/>
          </a:p>
          <a:p>
            <a:pPr eaLnBrk="1" hangingPunct="1"/>
            <a:r>
              <a:rPr lang="en-US" altLang="en-US" smtClean="0"/>
              <a:t>This graph explains depreciation and the term “upside down.” This is a typical situation today’s car buyer may face. Starting out with a new car that costs $18,000, they make a small down payment, but also finance in the tax, title and license fees. They finance the car with a 5-year loan at 7% interest. The red line in the graph represents the car’s value. The blue is the balance they owe on the loan.</a:t>
            </a:r>
          </a:p>
          <a:p>
            <a:pPr eaLnBrk="1" hangingPunct="1"/>
            <a:endParaRPr lang="en-US" altLang="en-US" smtClean="0"/>
          </a:p>
          <a:p>
            <a:pPr eaLnBrk="1" hangingPunct="1"/>
            <a:r>
              <a:rPr lang="en-US" altLang="en-US" smtClean="0"/>
              <a:t>Notice that at the beginning, the loan balance is already quite a bit higher than the car’s value. That’s because of the taxes &amp; fees we tacked on. Then, see how the value drops? That’s the initial loss you took on the drive home. After that, the car depreciates at an average rate of 20% a year. But look how long it takes until you’ve reached the point where the two lines meet—not until your 36th payment is your loan paid down to the actual value of your car! Up until then, you’ve been “upside down.”</a:t>
            </a:r>
          </a:p>
          <a:p>
            <a:pPr eaLnBrk="1" hangingPunct="1"/>
            <a:endParaRPr lang="en-US" altLang="en-US" smtClean="0"/>
          </a:p>
          <a:p>
            <a:pPr eaLnBrk="1" hangingPunct="1"/>
            <a:r>
              <a:rPr lang="en-US" altLang="en-US" smtClean="0"/>
              <a:t>What happens if at month number 5, you lose your job? Now you can’t make your $386-a-month car payments, so you have to try to sell the car. But because you’re upside down, even if you are lucky enough to find someone who will buy the car from you at fair-market value, you’ll still be in the hole for about $3,000. Now you have to find a way to pay off the rest of that $3,000 and you don’t even have a car. </a:t>
            </a:r>
          </a:p>
          <a:p>
            <a:pPr eaLnBrk="1" hangingPunct="1"/>
            <a:endParaRPr lang="en-US" altLang="en-US" smtClean="0"/>
          </a:p>
          <a:p>
            <a:pPr eaLnBrk="1" hangingPunct="1"/>
            <a:r>
              <a:rPr lang="en-US" altLang="en-US" smtClean="0"/>
              <a:t>What you should learn from this, if nothing else, is that you shouldn’t buy the most expensive car you can qualify for. Borrow conservatively. Don’t be caught in the scenario where you have “too much car for your budget.”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F94903A7-A882-4A3A-B78B-5100F712B5C4}" type="slidenum">
              <a:rPr lang="en-US" altLang="en-US" sz="1200"/>
              <a:pPr eaLnBrk="1" hangingPunct="1"/>
              <a:t>25</a:t>
            </a:fld>
            <a:endParaRPr lang="en-US" altLang="en-US" sz="120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en-US" b="1" smtClean="0"/>
              <a:t>New vs. used</a:t>
            </a:r>
            <a:r>
              <a:rPr lang="en-US" altLang="en-US" smtClean="0"/>
              <a:t> – Should you buy a new car, or look for a good used one? Ultimately it comes down to your priorities. Weigh the pros and cons for each option. New cars have warranty protection so you should have very low maintenance costs, at least until the warranty expires. But as we mentioned most of the depreciation on a car happens in the first few years, so a 4-8 year old used car may be a good value. </a:t>
            </a:r>
          </a:p>
          <a:p>
            <a:pPr eaLnBrk="1" hangingPunct="1"/>
            <a:endParaRPr lang="en-US" altLang="en-US" smtClean="0"/>
          </a:p>
          <a:p>
            <a:pPr eaLnBrk="1" hangingPunct="1"/>
            <a:r>
              <a:rPr lang="en-US" altLang="en-US" b="1" smtClean="0"/>
              <a:t>Negotiate!</a:t>
            </a:r>
            <a:r>
              <a:rPr lang="en-US" altLang="en-US" smtClean="0"/>
              <a:t> – Whatever your decision, make sure you negotiate, because paying more than you have to for any car is not a good deal for you. </a:t>
            </a:r>
          </a:p>
          <a:p>
            <a:pPr eaLnBrk="1" hangingPunct="1"/>
            <a:endParaRPr lang="en-US" altLang="en-US" smtClean="0"/>
          </a:p>
          <a:p>
            <a:pPr eaLnBrk="1" hangingPunct="1"/>
            <a:r>
              <a:rPr lang="en-US" altLang="en-US" b="1" smtClean="0"/>
              <a:t>Consider all the costs before you buy</a:t>
            </a:r>
            <a:r>
              <a:rPr lang="en-US" altLang="en-US" smtClean="0"/>
              <a:t> – Other than spending more than they can afford on a car, the biggest mistake people make in a car purchase is forgetting to take into account all the costs of owning the vehicle.  There can be a dramatic difference from one car to another when you consider these costs. If you really have your heart set on owning a sports car or an SUV, you’d better be prepared to pay much higher insurance premiums. Your favorite car might look really stylish and be really fun to drive, but if it breaks down a lot or the parts are expensive and hard to find, you may end up with buyer’s remorse because you’ll spend too much on maintenance. And of course, the gas mileage is going to be a big factor in how expensive the vehicle is to operate.</a:t>
            </a:r>
          </a:p>
          <a:p>
            <a:pPr eaLnBrk="1" hangingPunct="1"/>
            <a:endParaRPr lang="en-US" altLang="en-US" smtClean="0"/>
          </a:p>
          <a:p>
            <a:pPr eaLnBrk="1" hangingPunct="1"/>
            <a:r>
              <a:rPr lang="en-US" altLang="en-US" smtClean="0"/>
              <a:t>Owning a car is such a major financial commitment that you have to consider all the costs. There’s much more than just a monthly payment involved!</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4AC02B2A-3F73-4831-936E-7E5489078B89}" type="slidenum">
              <a:rPr lang="en-US" altLang="en-US" sz="1200"/>
              <a:pPr eaLnBrk="1" hangingPunct="1"/>
              <a:t>26</a:t>
            </a:fld>
            <a:endParaRPr lang="en-US" altLang="en-US" sz="120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b="1" smtClean="0"/>
              <a:t>Conclusion -</a:t>
            </a:r>
            <a:r>
              <a:rPr lang="en-US" altLang="en-US" smtClean="0"/>
              <a:t> That’s an overview of the personal finance information I wanted to share with you today. In your Community Education folders you have more in-depth resources on topics such as budgeting, identity theft, and credit cards. Learning about credit is truly a life-long process, but it’s something you have to do, and it involves a good deal of “on-the-job-training.”</a:t>
            </a:r>
          </a:p>
          <a:p>
            <a:pPr eaLnBrk="1" hangingPunct="1"/>
            <a:endParaRPr lang="en-US" altLang="en-US" smtClean="0"/>
          </a:p>
          <a:p>
            <a:pPr eaLnBrk="1" hangingPunct="1"/>
            <a:r>
              <a:rPr lang="en-US" altLang="en-US" smtClean="0"/>
              <a:t>But the more you can prepare for life on your own today, the better off you’ll be when you get to the point of making these money decisions for yourself. Now is the time to learn about credit, don’t put it off until later.</a:t>
            </a:r>
          </a:p>
          <a:p>
            <a:pPr eaLnBrk="1" hangingPunct="1"/>
            <a:endParaRPr lang="en-US" altLang="en-US" smtClean="0"/>
          </a:p>
          <a:p>
            <a:pPr eaLnBrk="1" hangingPunct="1"/>
            <a:r>
              <a:rPr lang="en-US" altLang="en-US" smtClean="0"/>
              <a:t>In the time we have left, I’ll try to answer any questions you may have.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DBEA6FBD-7A5A-4E06-94E8-DCACAC4D9FA1}" type="slidenum">
              <a:rPr lang="en-US" altLang="en-US" sz="1200"/>
              <a:pPr eaLnBrk="1" hangingPunct="1"/>
              <a:t>3</a:t>
            </a:fld>
            <a:endParaRPr lang="en-US" altLang="en-US" sz="120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altLang="en-US" smtClean="0"/>
              <a:t>Here are several working definitions for our discussion. </a:t>
            </a:r>
          </a:p>
          <a:p>
            <a:pPr eaLnBrk="1" hangingPunct="1"/>
            <a:endParaRPr lang="en-US" altLang="en-US" smtClean="0"/>
          </a:p>
          <a:p>
            <a:pPr eaLnBrk="1" hangingPunct="1"/>
            <a:r>
              <a:rPr lang="en-US" altLang="en-US" smtClean="0"/>
              <a:t>Credit – </a:t>
            </a:r>
          </a:p>
          <a:p>
            <a:pPr eaLnBrk="1" hangingPunct="1"/>
            <a:r>
              <a:rPr lang="en-US" altLang="en-US" smtClean="0"/>
              <a:t>Debt – </a:t>
            </a:r>
          </a:p>
          <a:p>
            <a:pPr eaLnBrk="1" hangingPunct="1"/>
            <a:endParaRPr lang="en-US" altLang="en-US" smtClean="0"/>
          </a:p>
          <a:p>
            <a:pPr eaLnBrk="1" hangingPunct="1"/>
            <a:r>
              <a:rPr lang="en-US" altLang="en-US" b="1" smtClean="0"/>
              <a:t>Creditor</a:t>
            </a:r>
            <a:r>
              <a:rPr lang="en-US" altLang="en-US" smtClean="0"/>
              <a:t> – What do we mean by “the extension of credit?” Taking out a loan at your bank is an example, but it’s much broader than that. Think of the phone company. Opening an account and receiving phone service is a transaction that involves extending credit. You’re not borrowing any money from them, but you are using their service and paying for it after the fact. What would happen if everyone in town ran up huge phone bills and didn’t pay at the end of the month? The phone company would likely be out of business…</a:t>
            </a:r>
          </a:p>
          <a:p>
            <a:pPr eaLnBrk="1" hangingPunct="1"/>
            <a:endParaRPr lang="en-US" altLang="en-US" smtClean="0"/>
          </a:p>
          <a:p>
            <a:pPr eaLnBrk="1" hangingPunct="1"/>
            <a:endParaRPr lang="en-US" altLang="en-US" smtClean="0"/>
          </a:p>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602CEB8F-D240-43BD-BD05-8C01E7DAC9F1}" type="slidenum">
              <a:rPr lang="en-US" altLang="en-US" sz="1200"/>
              <a:pPr eaLnBrk="1" hangingPunct="1"/>
              <a:t>4</a:t>
            </a:fld>
            <a:endParaRPr lang="en-US" altLang="en-US" sz="120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mtClean="0"/>
              <a:t>The risk of that happening is the very nature of credit. It creates a need for trust, doesn’t it? You wouldn’t pay for phone service in advance, would you? No, as a smart consumer, you’d refuse to do that, because how do you know you can trust them to keep your phone line working properly all month long if they’ve already got your money? You’d rather use their service and then pay for it afterwards. But for this to work the phone company has to trust that you’ll make good on your bill at the end of the month. As a customer, you benefit from the burden of trust – it’s the phone company who wants your business, so they must take the risk. But they </a:t>
            </a:r>
            <a:r>
              <a:rPr lang="en-US" altLang="en-US" i="1" u="sng" smtClean="0"/>
              <a:t>want</a:t>
            </a:r>
            <a:r>
              <a:rPr lang="en-US" altLang="en-US" smtClean="0"/>
              <a:t> to take the risk, that’s what they went into business to do.</a:t>
            </a:r>
          </a:p>
          <a:p>
            <a:pPr eaLnBrk="1" hangingPunct="1"/>
            <a:endParaRPr lang="en-US" altLang="en-US" smtClean="0"/>
          </a:p>
          <a:p>
            <a:pPr eaLnBrk="1" hangingPunct="1"/>
            <a:r>
              <a:rPr lang="en-US" altLang="en-US" smtClean="0"/>
              <a:t>Trust is the basis of our entire credit system. But how do you know who you can trust? If we tossed our trust around blindly we’d get burned some of the time, wouldn’t we? So would the phone company. So there has to be some checks and balances in the system to make it work. Throughout human history, civilizations have sought to establish rules for fair trade. Today, in this country we have organizations like these that make sure everyone plays fair.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06FDDBCC-0055-4EDF-A2E4-5E0A5D3F3C5E}" type="slidenum">
              <a:rPr lang="en-US" altLang="en-US" sz="1200"/>
              <a:pPr eaLnBrk="1" hangingPunct="1"/>
              <a:t>5</a:t>
            </a:fld>
            <a:endParaRPr lang="en-US" altLang="en-US" sz="120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lnSpc>
                <a:spcPct val="90000"/>
              </a:lnSpc>
              <a:buFont typeface="Symbol" pitchFamily="18" charset="2"/>
              <a:buNone/>
            </a:pPr>
            <a:r>
              <a:rPr lang="en-US" altLang="en-US" sz="1000" smtClean="0"/>
              <a:t>When we’re talking about “your credit” we’re usually referring to the information collected about you by credit bureaus (a.k.a. credit reporting agencies). These companies maintain a database of consumer information that creditors use to make lending decisions when a consumer initiates a transaction that involves the extension of credit.</a:t>
            </a:r>
          </a:p>
          <a:p>
            <a:pPr eaLnBrk="1" hangingPunct="1">
              <a:lnSpc>
                <a:spcPct val="90000"/>
              </a:lnSpc>
              <a:buFont typeface="Symbol" pitchFamily="18" charset="2"/>
              <a:buNone/>
            </a:pPr>
            <a:endParaRPr lang="en-US" altLang="en-US" sz="1000" smtClean="0"/>
          </a:p>
          <a:p>
            <a:pPr eaLnBrk="1" hangingPunct="1">
              <a:lnSpc>
                <a:spcPct val="90000"/>
              </a:lnSpc>
              <a:buFont typeface="Symbol" pitchFamily="18" charset="2"/>
              <a:buNone/>
            </a:pPr>
            <a:r>
              <a:rPr lang="en-US" altLang="en-US" sz="1000" b="1" smtClean="0"/>
              <a:t>Credit Reporting Agencies – </a:t>
            </a:r>
            <a:r>
              <a:rPr lang="en-US" altLang="en-US" sz="1000" smtClean="0"/>
              <a:t>These are the three national credit bureaus</a:t>
            </a:r>
          </a:p>
          <a:p>
            <a:pPr eaLnBrk="1" hangingPunct="1">
              <a:lnSpc>
                <a:spcPct val="90000"/>
              </a:lnSpc>
              <a:buFont typeface="Symbol" pitchFamily="18" charset="2"/>
              <a:buNone/>
            </a:pPr>
            <a:endParaRPr lang="en-US" altLang="en-US" sz="1000" smtClean="0"/>
          </a:p>
          <a:p>
            <a:pPr eaLnBrk="1" hangingPunct="1">
              <a:lnSpc>
                <a:spcPct val="90000"/>
              </a:lnSpc>
              <a:buFont typeface="Symbol" pitchFamily="18" charset="2"/>
              <a:buNone/>
            </a:pPr>
            <a:r>
              <a:rPr lang="en-US" altLang="en-US" sz="1000" b="1" smtClean="0"/>
              <a:t>Credit Report –</a:t>
            </a:r>
            <a:r>
              <a:rPr lang="en-US" altLang="en-US" sz="1000" smtClean="0"/>
              <a:t> Your credit report is what a potential creditor receives from the credit bureau. When you apply to open an account with a company, you are granting them permission to pull your credit report. They review the information in your report and decide if, based on what they see, doing business with you is a risk they are willing to take. Your credit report is essentially your “reputation” in the lending world – How have you treated your creditors in the past?</a:t>
            </a:r>
          </a:p>
          <a:p>
            <a:pPr eaLnBrk="1" hangingPunct="1">
              <a:lnSpc>
                <a:spcPct val="90000"/>
              </a:lnSpc>
              <a:buFont typeface="Symbol" pitchFamily="18" charset="2"/>
              <a:buNone/>
            </a:pPr>
            <a:endParaRPr lang="en-US" altLang="en-US" sz="1000" smtClean="0"/>
          </a:p>
          <a:p>
            <a:pPr eaLnBrk="1" hangingPunct="1">
              <a:lnSpc>
                <a:spcPct val="90000"/>
              </a:lnSpc>
              <a:buFont typeface="Symbol" pitchFamily="18" charset="2"/>
              <a:buNone/>
            </a:pPr>
            <a:r>
              <a:rPr lang="en-US" altLang="en-US" sz="1000" smtClean="0"/>
              <a:t>This doesn’t mean that making a few mistakes in life will ruin your credit forever. No one wants to shut you out of the credit system, it’s designed in a way to screen everyone in, not screen you out. But past history is an indicator of what might happen in the future, and the creditor does not want to open accounts that they end up losing money on.</a:t>
            </a:r>
          </a:p>
          <a:p>
            <a:pPr eaLnBrk="1" hangingPunct="1">
              <a:lnSpc>
                <a:spcPct val="90000"/>
              </a:lnSpc>
              <a:buFont typeface="Symbol" pitchFamily="18" charset="2"/>
              <a:buNone/>
            </a:pPr>
            <a:endParaRPr lang="en-US" altLang="en-US" sz="1000" smtClean="0"/>
          </a:p>
          <a:p>
            <a:pPr eaLnBrk="1" hangingPunct="1">
              <a:lnSpc>
                <a:spcPct val="90000"/>
              </a:lnSpc>
            </a:pPr>
            <a:r>
              <a:rPr lang="en-US" altLang="en-US" sz="1000" smtClean="0"/>
              <a:t>As I said, the credit system screens you in, not out. This is why there’s a limit on how long they’ll report negative information about you. The mistakes I made with credit were a long time ago, and they no longer show up on my credit report.</a:t>
            </a:r>
          </a:p>
          <a:p>
            <a:pPr eaLnBrk="1" hangingPunct="1">
              <a:lnSpc>
                <a:spcPct val="90000"/>
              </a:lnSpc>
            </a:pPr>
            <a:r>
              <a:rPr lang="en-US" altLang="en-US" sz="1000" smtClean="0"/>
              <a:t>The clock runs out after seven years. That’s how long a negative item on your report will last. I agree, seven years is a very long time to pay for your mistakes, but the good news is it doesn’t have to stay that way forever. </a:t>
            </a:r>
          </a:p>
          <a:p>
            <a:pPr eaLnBrk="1" hangingPunct="1">
              <a:lnSpc>
                <a:spcPct val="90000"/>
              </a:lnSpc>
              <a:buFont typeface="Symbol" pitchFamily="18" charset="2"/>
              <a:buNone/>
            </a:pPr>
            <a:endParaRPr lang="en-US" altLang="en-US" sz="1000" smtClean="0"/>
          </a:p>
          <a:p>
            <a:pPr eaLnBrk="1" hangingPunct="1">
              <a:lnSpc>
                <a:spcPct val="90000"/>
              </a:lnSpc>
              <a:buFont typeface="Symbol" pitchFamily="18" charset="2"/>
              <a:buNone/>
            </a:pPr>
            <a:endParaRPr lang="en-US" altLang="en-US"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920D6E07-D849-4C8A-89F0-BED692DDC6CF}" type="slidenum">
              <a:rPr lang="en-US" altLang="en-US" sz="1200"/>
              <a:pPr eaLnBrk="1" hangingPunct="1"/>
              <a:t>6</a:t>
            </a:fld>
            <a:endParaRPr lang="en-US" altLang="en-US" sz="120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sz="1000" smtClean="0"/>
              <a:t>One of our rights as consumers in this country is having access to our credit reports. It’s important for us to know what these companies are saying about us, because it affects so many things in our lives. You always have access to your credit report, but in some cases you have to pay for the report. A new law signed in the fall of 2003 will be taking affect soon that will allow you to get 1 free copy of your report a year, from each of these credit bureaus. Here are the phone numbers and websites you can use to contact them.</a:t>
            </a:r>
          </a:p>
          <a:p>
            <a:pPr eaLnBrk="1" hangingPunct="1"/>
            <a:endParaRPr lang="en-US" altLang="en-US" sz="1000" smtClean="0"/>
          </a:p>
          <a:p>
            <a:pPr eaLnBrk="1" hangingPunct="1"/>
            <a:r>
              <a:rPr lang="en-US" altLang="en-US" sz="1000" smtClean="0"/>
              <a:t>You should check your report at least once a year. Mistakes are very common on credit reports. Some are minor things like a balance on an account being out of date, and then there are the major ones, such as mixing up your social security number or name with someone else’s. If you find mistakes, you can file a dispute with the bureau, and the law says they have to review it. If they can’t show you the proof that what they have is correct, they’ll have to change it. But keep in mind, the goal of the system is accuracy. You might find negative stuff on there you don’t like, so you dispute it, but if it’s </a:t>
            </a:r>
            <a:r>
              <a:rPr lang="en-US" altLang="en-US" sz="1000" u="sng" smtClean="0"/>
              <a:t>accurate</a:t>
            </a:r>
            <a:r>
              <a:rPr lang="en-US" altLang="en-US" sz="1000" smtClean="0"/>
              <a:t> negative stuff, it can’t be removed.</a:t>
            </a:r>
          </a:p>
          <a:p>
            <a:pPr eaLnBrk="1" hangingPunct="1"/>
            <a:endParaRPr lang="en-US" altLang="en-US" sz="1000" smtClean="0"/>
          </a:p>
          <a:p>
            <a:pPr eaLnBrk="1" hangingPunct="1"/>
            <a:r>
              <a:rPr lang="en-US" altLang="en-US" sz="1000" smtClean="0"/>
              <a:t>You should also check your report 2 months before applying for a major loan. Your credit rating will affect your interest rate on a mortgage or a car loan, and you don’t want a mistake on your report to get you denied, or cause you to pay more than you have to. It can take 1-2 months to get a dispute resolved, so check ahead of time.</a:t>
            </a:r>
          </a:p>
          <a:p>
            <a:pPr eaLnBrk="1" hangingPunct="1"/>
            <a:endParaRPr lang="en-US" altLang="en-US" sz="1000" smtClean="0"/>
          </a:p>
          <a:p>
            <a:pPr eaLnBrk="1" hangingPunct="1"/>
            <a:r>
              <a:rPr lang="en-US" altLang="en-US" sz="1000" smtClean="0"/>
              <a:t>And if you notice any warning signs of identity theft, you should check your report immediately. Inside your folder you’ll find information about fraud &amp; ID theft.</a:t>
            </a:r>
          </a:p>
          <a:p>
            <a:pPr eaLnBrk="1" hangingPunct="1"/>
            <a:endParaRPr lang="en-US" altLang="en-US" sz="10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4413C9A9-4FC3-4495-9EA1-905A4FFCD4E3}" type="slidenum">
              <a:rPr lang="en-US" altLang="en-US" sz="1200"/>
              <a:pPr eaLnBrk="1" hangingPunct="1"/>
              <a:t>7</a:t>
            </a:fld>
            <a:endParaRPr lang="en-US" altLang="en-US" sz="1200"/>
          </a:p>
        </p:txBody>
      </p:sp>
      <p:sp>
        <p:nvSpPr>
          <p:cNvPr id="35843" name="Rectangle 1026"/>
          <p:cNvSpPr>
            <a:spLocks noRot="1" noChangeArrowheads="1" noTextEdit="1"/>
          </p:cNvSpPr>
          <p:nvPr>
            <p:ph type="sldImg"/>
          </p:nvPr>
        </p:nvSpPr>
        <p:spPr>
          <a:ln/>
        </p:spPr>
      </p:sp>
      <p:sp>
        <p:nvSpPr>
          <p:cNvPr id="35844" name="Rectangle 1027"/>
          <p:cNvSpPr>
            <a:spLocks noGrp="1" noChangeArrowheads="1"/>
          </p:cNvSpPr>
          <p:nvPr>
            <p:ph type="body" idx="1"/>
          </p:nvPr>
        </p:nvSpPr>
        <p:spPr>
          <a:noFill/>
        </p:spPr>
        <p:txBody>
          <a:bodyPr/>
          <a:lstStyle/>
          <a:p>
            <a:pPr eaLnBrk="1" hangingPunct="1"/>
            <a:r>
              <a:rPr lang="en-US" altLang="en-US" sz="1000" smtClean="0"/>
              <a:t>When we’re talking about credit, here’s a couple more things you should know.</a:t>
            </a:r>
          </a:p>
          <a:p>
            <a:pPr eaLnBrk="1" hangingPunct="1"/>
            <a:endParaRPr lang="en-US" altLang="en-US" sz="1000" smtClean="0"/>
          </a:p>
          <a:p>
            <a:pPr eaLnBrk="1" hangingPunct="1"/>
            <a:r>
              <a:rPr lang="en-US" altLang="en-US" sz="1000" smtClean="0"/>
              <a:t>There’s secured debt and then there’s unsecured debt. The difference is that secured debt has collateral involved. Collateral is something of value that you pledge as security for the lender. For instance, most of the time when you take out a car loan, the car is collateral. If you don’t make your payments, what happens? The lender comes and repossesses the car. With a mortgage, the house is collateral. Having collateral to fall back on reduces the risk for the lender, so a secured loan usually has cheaper rates and more favorable terms for the borrower.</a:t>
            </a:r>
          </a:p>
          <a:p>
            <a:pPr eaLnBrk="1" hangingPunct="1"/>
            <a:endParaRPr lang="en-US" altLang="en-US" sz="1000" smtClean="0"/>
          </a:p>
          <a:p>
            <a:pPr eaLnBrk="1" hangingPunct="1"/>
            <a:r>
              <a:rPr lang="en-US" altLang="en-US" sz="1000" smtClean="0"/>
              <a:t>With an unsecured loan, on the other hand, there’s no collateral. You’re just giving your word that you’ll repay as agreed. There are still serious consequences if you default, but the lender isn’t going to come repossess things from you.</a:t>
            </a:r>
          </a:p>
          <a:p>
            <a:pPr eaLnBrk="1" hangingPunct="1"/>
            <a:endParaRPr lang="en-US" altLang="en-US" sz="1000" smtClean="0"/>
          </a:p>
          <a:p>
            <a:pPr eaLnBrk="1" hangingPunct="1"/>
            <a:r>
              <a:rPr lang="en-US" altLang="en-US" sz="1000" smtClean="0"/>
              <a:t>Another way to categorize debt is whether it’s installment or revolving debt. Installment loans have a set period of time to be paid off, and your payments are usually all the same amount. Think of your car loan again, you have 48 monthly payments of $200 and then it’s paid off—done, the account is closed. </a:t>
            </a:r>
          </a:p>
          <a:p>
            <a:pPr eaLnBrk="1" hangingPunct="1"/>
            <a:endParaRPr lang="en-US" altLang="en-US" sz="1000" smtClean="0"/>
          </a:p>
          <a:p>
            <a:pPr eaLnBrk="1" hangingPunct="1"/>
            <a:r>
              <a:rPr lang="en-US" altLang="en-US" sz="1000" smtClean="0"/>
              <a:t>With a revolving loan there’s no set time to pay it off. You can pay some off this month, then go back and borrow more, pay more off, and so on and so on. A credit card is the best example of a revolving loan.</a:t>
            </a:r>
          </a:p>
          <a:p>
            <a:pPr eaLnBrk="1" hangingPunct="1"/>
            <a:endParaRPr lang="en-US" altLang="en-US" sz="1000" smtClean="0"/>
          </a:p>
          <a:p>
            <a:pPr eaLnBrk="1" hangingPunct="1"/>
            <a:endParaRPr lang="en-US" altLang="en-US" sz="1000" smtClean="0"/>
          </a:p>
          <a:p>
            <a:pPr eaLnBrk="1" hangingPunct="1"/>
            <a:endParaRPr lang="en-US" altLang="en-US" sz="1000" smtClean="0"/>
          </a:p>
          <a:p>
            <a:pPr eaLnBrk="1" hangingPunct="1"/>
            <a:endParaRPr lang="en-US" altLang="en-US"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3CAF1F8E-2F5B-40F3-832C-F61BAA2DDA41}" type="slidenum">
              <a:rPr lang="en-US" altLang="en-US" sz="1200"/>
              <a:pPr eaLnBrk="1" hangingPunct="1"/>
              <a:t>8</a:t>
            </a:fld>
            <a:endParaRPr lang="en-US" altLang="en-US" sz="120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sz="1000" b="1" smtClean="0"/>
              <a:t>3 possible situations –</a:t>
            </a:r>
            <a:r>
              <a:rPr lang="en-US" altLang="en-US" sz="1000" smtClean="0"/>
              <a:t> There are 3 kinds of credit history you can have: good, bad, or none at all. The biggest challenge for young people is getting started. Having insufficient credit history can cause you to be denied for loans just as having bad credit history can. The good news is it’s much easier to get started in the world of credit today than it used to be.</a:t>
            </a:r>
          </a:p>
          <a:p>
            <a:pPr eaLnBrk="1" hangingPunct="1"/>
            <a:endParaRPr lang="en-US" altLang="en-US" sz="1000" smtClean="0"/>
          </a:p>
          <a:p>
            <a:pPr eaLnBrk="1" hangingPunct="1"/>
            <a:r>
              <a:rPr lang="en-US" altLang="en-US" sz="1000" b="1" smtClean="0"/>
              <a:t>Getting Started –</a:t>
            </a:r>
            <a:r>
              <a:rPr lang="en-US" altLang="en-US" sz="1000" smtClean="0"/>
              <a:t> Almost anyone can get a credit card these days. So that is the easiest way to start. If you doubt you have the discipline to use a credit card wisely, however, you should wait to get one until you’re more familiar with budgeting and paying bills.</a:t>
            </a:r>
          </a:p>
          <a:p>
            <a:pPr eaLnBrk="1" hangingPunct="1"/>
            <a:r>
              <a:rPr lang="en-US" altLang="en-US" sz="1000" smtClean="0"/>
              <a:t> </a:t>
            </a:r>
          </a:p>
          <a:p>
            <a:pPr eaLnBrk="1" hangingPunct="1"/>
            <a:r>
              <a:rPr lang="en-US" altLang="en-US" sz="1000" b="1" smtClean="0"/>
              <a:t>Co-Signed Loans –</a:t>
            </a:r>
            <a:r>
              <a:rPr lang="en-US" altLang="en-US" sz="1000" smtClean="0"/>
              <a:t> This is an option you’ll hear about if you’re denied for a loan. If you can get a parent or guardian to co-sign with you, the bank may approve your loan. But be very careful. Co-signing a loan with you means your co-signer will be responsible for the payments if you default. This affects their credit just like it affects yours. If you are late with a single payment, your co-signer’s credit is damaged, too. Later in life, after you’ve established yourself and you’re doing well, a friend or relative might ask you to co-sign for them. Tell them “No way!” You never want to put yourself in a situation where someone else could hurt your credit rating, it’s too important to take chances with.</a:t>
            </a:r>
          </a:p>
          <a:p>
            <a:pPr eaLnBrk="1" hangingPunct="1"/>
            <a:endParaRPr lang="en-US" altLang="en-US" sz="1000" smtClean="0"/>
          </a:p>
          <a:p>
            <a:pPr eaLnBrk="1" hangingPunct="1"/>
            <a:r>
              <a:rPr lang="en-US" altLang="en-US" sz="1000" b="1" smtClean="0"/>
              <a:t>Start Small –</a:t>
            </a:r>
            <a:r>
              <a:rPr lang="en-US" altLang="en-US" sz="1000" smtClean="0"/>
              <a:t> For the first loan you ever take out, don’t plan on borrowing a million bucks. Start with a small amount and a short repayment period. $500 or $1,000 over 1 year is a decent first loan.</a:t>
            </a:r>
          </a:p>
          <a:p>
            <a:pPr eaLnBrk="1" hangingPunct="1"/>
            <a:endParaRPr lang="en-US" altLang="en-US" sz="1000" smtClean="0"/>
          </a:p>
          <a:p>
            <a:pPr eaLnBrk="1" hangingPunct="1"/>
            <a:r>
              <a:rPr lang="en-US" altLang="en-US" sz="1000" b="1" smtClean="0"/>
              <a:t>Start with a Familiar Institution –</a:t>
            </a:r>
            <a:r>
              <a:rPr lang="en-US" altLang="en-US" sz="1000" smtClean="0"/>
              <a:t> If you already have a checking or savings account somewhere, this is the best place to go for your first loan or credit card.</a:t>
            </a:r>
          </a:p>
          <a:p>
            <a:pPr eaLnBrk="1" hangingPunct="1"/>
            <a:endParaRPr lang="en-US" altLang="en-US" sz="10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9E843401-CB4D-4923-85DB-9D715DF6B8C5}" type="slidenum">
              <a:rPr lang="en-US" altLang="en-US" sz="1200"/>
              <a:pPr eaLnBrk="1" hangingPunct="1"/>
              <a:t>9</a:t>
            </a:fld>
            <a:endParaRPr lang="en-US" altLang="en-US" sz="120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sz="1000" smtClean="0"/>
              <a:t>I’m sure you’re all familiar with credit cards, your generation is the first to really grow up surrounded by them. In fact, statistically, most of you in this class already have your first card. But even though you’re aware of them, you probably don’t know the details. </a:t>
            </a:r>
          </a:p>
          <a:p>
            <a:pPr eaLnBrk="1" hangingPunct="1"/>
            <a:endParaRPr lang="en-US" altLang="en-US" sz="1000" smtClean="0"/>
          </a:p>
          <a:p>
            <a:pPr eaLnBrk="1" hangingPunct="1"/>
            <a:r>
              <a:rPr lang="en-US" altLang="en-US" sz="1000" smtClean="0"/>
              <a:t>Our society is great about making credit available, but we’re behind the curve when it comes to financial education. Did you have to take a driver’s education course before you could get your license? That makes sense, because without learning the proper way to use that vehicle you’re much more likely to hurt yourself and others with it, aren’t you? Unfortunately when it comes to credit we don’t see things the same way. Young people can get credit too easily, without having to learn the rules first. I don’t say this because I distrust you. I’m telling you this because in my line of work I talk to young people every day who got in over their heads and are now in financial trouble. You don’t want to learn about credit the hard way, it’s no fun.</a:t>
            </a:r>
          </a:p>
          <a:p>
            <a:pPr eaLnBrk="1" hangingPunct="1"/>
            <a:endParaRPr lang="en-US" altLang="en-US" sz="1000" smtClean="0"/>
          </a:p>
          <a:p>
            <a:pPr eaLnBrk="1" hangingPunct="1"/>
            <a:r>
              <a:rPr lang="en-US" altLang="en-US" sz="1000" b="1" smtClean="0"/>
              <a:t>Good or bad?</a:t>
            </a:r>
            <a:r>
              <a:rPr lang="en-US" altLang="en-US" sz="1000" smtClean="0"/>
              <a:t> – Now, I don’t want to give you the impression that credit cards are a bad thing. A credit card can’t be good or bad – it’s just an inanimate object. It’s how you use it that matters. It can be a wonderful and convenient tool, or it can be a burden in your life.</a:t>
            </a:r>
          </a:p>
          <a:p>
            <a:pPr eaLnBrk="1" hangingPunct="1"/>
            <a:endParaRPr lang="en-US" altLang="en-US" sz="1000" smtClean="0"/>
          </a:p>
          <a:p>
            <a:pPr eaLnBrk="1" hangingPunct="1"/>
            <a:r>
              <a:rPr lang="en-US" altLang="en-US" sz="1000" b="1" smtClean="0"/>
              <a:t>Unsecured loans</a:t>
            </a:r>
            <a:r>
              <a:rPr lang="en-US" altLang="en-US" sz="1000" smtClean="0"/>
              <a:t> – Most of the time credit cards are unsecured loans. There are such a thing as secured credit cards, but you should avoid those. A secured card is one in which you deposit an amount of money in order to get the card, and this deposit is equal to your credit limit. These are for people that have bad credit, and the lender believes it’s too risky to give them credit without collateral.</a:t>
            </a:r>
          </a:p>
          <a:p>
            <a:pPr eaLnBrk="1" hangingPunct="1"/>
            <a:endParaRPr lang="en-US" altLang="en-US" sz="1000" smtClean="0"/>
          </a:p>
          <a:p>
            <a:pPr eaLnBrk="1" hangingPunct="1"/>
            <a:r>
              <a:rPr lang="en-US" altLang="en-US" sz="900" b="1" smtClean="0"/>
              <a:t>Higher risk = higher rates &amp; fees</a:t>
            </a:r>
            <a:r>
              <a:rPr lang="en-US" altLang="en-US" sz="1000" b="1" smtClean="0"/>
              <a:t> -</a:t>
            </a:r>
            <a:r>
              <a:rPr lang="en-US" altLang="en-US" sz="1000" smtClean="0"/>
              <a:t> The better your credit rating, the better the terms you’ll be offered.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7760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2379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4902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14557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4971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4796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4648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51995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2371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2478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0297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7591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8499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Community E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1" name="Text Box 8"/>
          <p:cNvSpPr txBox="1">
            <a:spLocks noChangeArrowheads="1"/>
          </p:cNvSpPr>
          <p:nvPr userDrawn="1"/>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ankrate.com/brm/calc/MinPayment.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ACA International (out)"/>
          <p:cNvPicPr>
            <a:picLocks noChangeAspect="1" noChangeArrowheads="1"/>
          </p:cNvPicPr>
          <p:nvPr/>
        </p:nvPicPr>
        <p:blipFill>
          <a:blip r:embed="rId3">
            <a:clrChange>
              <a:clrFrom>
                <a:srgbClr val="FEF8FA"/>
              </a:clrFrom>
              <a:clrTo>
                <a:srgbClr val="FEF8FA">
                  <a:alpha val="0"/>
                </a:srgbClr>
              </a:clrTo>
            </a:clrChange>
            <a:extLst>
              <a:ext uri="{28A0092B-C50C-407E-A947-70E740481C1C}">
                <a14:useLocalDpi xmlns:a14="http://schemas.microsoft.com/office/drawing/2010/main" val="0"/>
              </a:ext>
            </a:extLst>
          </a:blip>
          <a:srcRect/>
          <a:stretch>
            <a:fillRect/>
          </a:stretch>
        </p:blipFill>
        <p:spPr bwMode="auto">
          <a:xfrm>
            <a:off x="2895600" y="3124200"/>
            <a:ext cx="14636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1"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6025" y="3048000"/>
            <a:ext cx="2133600"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3"/>
          <p:cNvSpPr>
            <a:spLocks noGrp="1" noChangeArrowheads="1"/>
          </p:cNvSpPr>
          <p:nvPr>
            <p:ph type="body" sz="half" idx="2"/>
          </p:nvPr>
        </p:nvSpPr>
        <p:spPr>
          <a:xfrm>
            <a:off x="3429000" y="2133600"/>
            <a:ext cx="3048000" cy="914400"/>
          </a:xfrm>
        </p:spPr>
        <p:txBody>
          <a:bodyPr/>
          <a:lstStyle/>
          <a:p>
            <a:pPr algn="ctr" eaLnBrk="1" hangingPunct="1">
              <a:buFontTx/>
              <a:buNone/>
            </a:pPr>
            <a:r>
              <a:rPr lang="en-US" altLang="en-US" sz="2800" smtClean="0">
                <a:latin typeface="Tahoma" pitchFamily="34" charset="0"/>
              </a:rPr>
              <a:t>Sponsored by</a:t>
            </a:r>
          </a:p>
        </p:txBody>
      </p:sp>
      <p:sp>
        <p:nvSpPr>
          <p:cNvPr id="2053" name="Rectangle 2"/>
          <p:cNvSpPr>
            <a:spLocks noGrp="1" noChangeArrowheads="1"/>
          </p:cNvSpPr>
          <p:nvPr>
            <p:ph type="title"/>
          </p:nvPr>
        </p:nvSpPr>
        <p:spPr>
          <a:xfrm>
            <a:off x="914400" y="1219200"/>
            <a:ext cx="8229600" cy="838200"/>
          </a:xfrm>
        </p:spPr>
        <p:txBody>
          <a:bodyPr/>
          <a:lstStyle/>
          <a:p>
            <a:pPr eaLnBrk="1" hangingPunct="1">
              <a:lnSpc>
                <a:spcPct val="75000"/>
              </a:lnSpc>
            </a:pPr>
            <a:r>
              <a:rPr lang="en-US" altLang="en-US" b="1" smtClean="0">
                <a:latin typeface="Tahoma" pitchFamily="34" charset="0"/>
              </a:rPr>
              <a:t>Personal Finance</a:t>
            </a:r>
            <a:endParaRPr lang="en-US" altLang="en-US" smtClean="0"/>
          </a:p>
        </p:txBody>
      </p:sp>
      <p:sp>
        <p:nvSpPr>
          <p:cNvPr id="2054" name="Text Box 15"/>
          <p:cNvSpPr txBox="1">
            <a:spLocks noChangeArrowheads="1"/>
          </p:cNvSpPr>
          <p:nvPr/>
        </p:nvSpPr>
        <p:spPr bwMode="auto">
          <a:xfrm>
            <a:off x="1752600" y="5181600"/>
            <a:ext cx="6934200"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lnSpc>
                <a:spcPct val="85000"/>
              </a:lnSpc>
              <a:spcBef>
                <a:spcPct val="20000"/>
              </a:spcBef>
            </a:pPr>
            <a:r>
              <a:rPr lang="en-US" altLang="en-US" i="1"/>
              <a:t>With materials and information provided by: The American Bankers Association, the American Center for Credit Education, CBM Credit Education Foundation, Efunds, Experian, Federal Trade Commission, Minnesota Bankers Association, Nellie Mae, and the U.S. Department of Labor.</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11267" name="Rectangle 10"/>
          <p:cNvSpPr>
            <a:spLocks noChangeArrowheads="1"/>
          </p:cNvSpPr>
          <p:nvPr/>
        </p:nvSpPr>
        <p:spPr bwMode="auto">
          <a:xfrm>
            <a:off x="1676400" y="1295400"/>
            <a:ext cx="716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Choosing your first card</a:t>
            </a:r>
            <a:endParaRPr lang="en-US" altLang="en-US"/>
          </a:p>
        </p:txBody>
      </p:sp>
      <p:pic>
        <p:nvPicPr>
          <p:cNvPr id="11268" name="Picture 11" descr="BS0088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267200"/>
            <a:ext cx="1728788"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12"/>
          <p:cNvSpPr>
            <a:spLocks noChangeArrowheads="1"/>
          </p:cNvSpPr>
          <p:nvPr/>
        </p:nvSpPr>
        <p:spPr bwMode="auto">
          <a:xfrm>
            <a:off x="1905000" y="2514600"/>
            <a:ext cx="67056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000" b="1"/>
              <a:t>APR</a:t>
            </a:r>
          </a:p>
          <a:p>
            <a:pPr lvl="1" eaLnBrk="1" hangingPunct="1"/>
            <a:r>
              <a:rPr lang="en-US" altLang="en-US" sz="1600"/>
              <a:t>Lower is better</a:t>
            </a:r>
          </a:p>
          <a:p>
            <a:pPr lvl="1" eaLnBrk="1" hangingPunct="1"/>
            <a:r>
              <a:rPr lang="en-US" altLang="en-US" sz="1600"/>
              <a:t>Read the fine print!</a:t>
            </a:r>
          </a:p>
          <a:p>
            <a:pPr eaLnBrk="1" hangingPunct="1"/>
            <a:r>
              <a:rPr lang="en-US" altLang="en-US" sz="2000" b="1"/>
              <a:t>Fees</a:t>
            </a:r>
          </a:p>
          <a:p>
            <a:pPr eaLnBrk="1" hangingPunct="1"/>
            <a:r>
              <a:rPr lang="en-US" altLang="en-US" sz="2000" b="1"/>
              <a:t>Perks</a:t>
            </a:r>
          </a:p>
          <a:p>
            <a:pPr eaLnBrk="1" hangingPunct="1"/>
            <a:r>
              <a:rPr lang="en-US" altLang="en-US" sz="2000" b="1"/>
              <a:t>Balance Calculation Method</a:t>
            </a:r>
          </a:p>
          <a:p>
            <a:pPr lvl="1" eaLnBrk="1" hangingPunct="1"/>
            <a:r>
              <a:rPr lang="en-US" altLang="en-US" sz="1600"/>
              <a:t>Average Daily Balance</a:t>
            </a:r>
          </a:p>
          <a:p>
            <a:pPr lvl="1" eaLnBrk="1" hangingPunct="1"/>
            <a:r>
              <a:rPr lang="en-US" altLang="en-US" sz="1600"/>
              <a:t>Two-Cycle Avg. Daily Balance </a:t>
            </a:r>
            <a:r>
              <a:rPr lang="en-US" altLang="en-US" sz="1600" i="1"/>
              <a:t>(avoid!)</a:t>
            </a:r>
          </a:p>
          <a:p>
            <a:pPr eaLnBrk="1" hangingPunct="1"/>
            <a:r>
              <a:rPr lang="en-US" altLang="en-US" sz="2000" b="1"/>
              <a:t>Evaluating</a:t>
            </a:r>
          </a:p>
          <a:p>
            <a:pPr lvl="1" eaLnBrk="1" hangingPunct="1"/>
            <a:r>
              <a:rPr lang="en-US" altLang="en-US" sz="1600"/>
              <a:t>bankrate.com</a:t>
            </a:r>
          </a:p>
          <a:p>
            <a:pPr lvl="1" eaLnBrk="1" hangingPunct="1"/>
            <a:r>
              <a:rPr lang="en-US" altLang="en-US" sz="1600"/>
              <a:t>cardweb.com</a:t>
            </a:r>
            <a:endParaRPr lang="en-US" alt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9"/>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12291" name="Rectangle 2"/>
          <p:cNvSpPr>
            <a:spLocks noGrp="1" noChangeArrowheads="1"/>
          </p:cNvSpPr>
          <p:nvPr>
            <p:ph type="title"/>
          </p:nvPr>
        </p:nvSpPr>
        <p:spPr>
          <a:xfrm>
            <a:off x="1905000" y="1905000"/>
            <a:ext cx="6934200" cy="3429000"/>
          </a:xfrm>
        </p:spPr>
        <p:txBody>
          <a:bodyPr/>
          <a:lstStyle/>
          <a:p>
            <a:pPr algn="l" eaLnBrk="1" hangingPunct="1"/>
            <a:r>
              <a:rPr lang="en-US" altLang="en-US" sz="3600" smtClean="0">
                <a:latin typeface="Georgia" pitchFamily="18" charset="0"/>
              </a:rPr>
              <a:t>“Unlike student loans, which are designed for students, credit cards are designed for </a:t>
            </a:r>
            <a:r>
              <a:rPr lang="en-US" altLang="en-US" sz="3600" i="1" u="sng" smtClean="0">
                <a:latin typeface="Georgia" pitchFamily="18" charset="0"/>
              </a:rPr>
              <a:t>people with income</a:t>
            </a:r>
            <a:r>
              <a:rPr lang="en-US" altLang="en-US" sz="3600" smtClean="0">
                <a:latin typeface="Georgia" pitchFamily="18" charset="0"/>
              </a:rPr>
              <a:t>.” </a:t>
            </a:r>
            <a:br>
              <a:rPr lang="en-US" altLang="en-US" sz="3600" smtClean="0">
                <a:latin typeface="Georgia" pitchFamily="18" charset="0"/>
              </a:rPr>
            </a:br>
            <a:r>
              <a:rPr lang="en-US" altLang="en-US" sz="3600" smtClean="0">
                <a:latin typeface="Georgia" pitchFamily="18" charset="0"/>
              </a:rPr>
              <a:t>					</a:t>
            </a:r>
            <a:r>
              <a:rPr lang="en-US" altLang="en-US" sz="2000" smtClean="0">
                <a:latin typeface="Georgia" pitchFamily="18" charset="0"/>
              </a:rPr>
              <a:t>(Nellie Mae)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sz="4400">
              <a:solidFill>
                <a:schemeClr val="tx2"/>
              </a:solidFill>
            </a:endParaRPr>
          </a:p>
        </p:txBody>
      </p:sp>
      <p:sp>
        <p:nvSpPr>
          <p:cNvPr id="13315" name="Rectangle 5"/>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13316"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13317" name="Rectangle 9"/>
          <p:cNvSpPr>
            <a:spLocks noChangeArrowheads="1"/>
          </p:cNvSpPr>
          <p:nvPr/>
        </p:nvSpPr>
        <p:spPr bwMode="auto">
          <a:xfrm>
            <a:off x="1676400" y="1452563"/>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3600" b="1">
                <a:solidFill>
                  <a:schemeClr val="tx2"/>
                </a:solidFill>
                <a:latin typeface="Tahoma" pitchFamily="34" charset="0"/>
              </a:rPr>
              <a:t>Guidelines for using credit cards:</a:t>
            </a:r>
            <a:endParaRPr lang="en-US" altLang="en-US" sz="3600"/>
          </a:p>
        </p:txBody>
      </p:sp>
      <p:sp>
        <p:nvSpPr>
          <p:cNvPr id="13318" name="Rectangle 10"/>
          <p:cNvSpPr>
            <a:spLocks noChangeArrowheads="1"/>
          </p:cNvSpPr>
          <p:nvPr/>
        </p:nvSpPr>
        <p:spPr bwMode="auto">
          <a:xfrm>
            <a:off x="1905000" y="2728913"/>
            <a:ext cx="6705600" cy="3748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Intended for short-term borrowing</a:t>
            </a:r>
          </a:p>
          <a:p>
            <a:pPr lvl="1" eaLnBrk="1" hangingPunct="1"/>
            <a:r>
              <a:rPr lang="en-US" altLang="en-US" sz="2000"/>
              <a:t>Not for carrying a balance long-term</a:t>
            </a:r>
          </a:p>
          <a:p>
            <a:pPr lvl="1" eaLnBrk="1" hangingPunct="1"/>
            <a:r>
              <a:rPr lang="en-US" altLang="en-US" sz="2000"/>
              <a:t>Have a repayment plan in mind beforehand</a:t>
            </a:r>
          </a:p>
          <a:p>
            <a:pPr eaLnBrk="1" hangingPunct="1"/>
            <a:r>
              <a:rPr lang="en-US" altLang="en-US" sz="2400"/>
              <a:t>Always pay more than the minimum! </a:t>
            </a:r>
          </a:p>
          <a:p>
            <a:pPr lvl="1" eaLnBrk="1" hangingPunct="1"/>
            <a:r>
              <a:rPr lang="en-US" altLang="en-US" sz="2000"/>
              <a:t>Pay off every month when possible</a:t>
            </a:r>
          </a:p>
          <a:p>
            <a:pPr lvl="1" eaLnBrk="1" hangingPunct="1"/>
            <a:r>
              <a:rPr lang="en-US" altLang="en-US" sz="2000"/>
              <a:t>Pay at least 2x the minimum</a:t>
            </a:r>
          </a:p>
          <a:p>
            <a:pPr eaLnBrk="1" hangingPunct="1"/>
            <a:r>
              <a:rPr lang="en-US" altLang="en-US" sz="2400"/>
              <a:t>Always pay on time!</a:t>
            </a:r>
          </a:p>
          <a:p>
            <a:pPr lvl="1" eaLnBrk="1" hangingPunct="1"/>
            <a:r>
              <a:rPr lang="en-US" altLang="en-US" sz="2000"/>
              <a:t>Avoid late fees</a:t>
            </a:r>
          </a:p>
          <a:p>
            <a:pPr lvl="1" eaLnBrk="1" hangingPunct="1"/>
            <a:r>
              <a:rPr lang="en-US" altLang="en-US" sz="2000"/>
              <a:t>Pay by phone or online for convenience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6"/>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14339" name="Rectangle 7"/>
          <p:cNvSpPr>
            <a:spLocks noChangeArrowheads="1"/>
          </p:cNvSpPr>
          <p:nvPr/>
        </p:nvSpPr>
        <p:spPr bwMode="auto">
          <a:xfrm>
            <a:off x="2362200" y="2895600"/>
            <a:ext cx="58674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hlinkClick r:id="rId3"/>
              </a:rPr>
              <a:t>Bankrate.com Calculator</a:t>
            </a:r>
            <a:endParaRPr lang="en-US" altLang="en-US" sz="2400"/>
          </a:p>
          <a:p>
            <a:pPr lvl="2" eaLnBrk="1" hangingPunct="1">
              <a:buFontTx/>
              <a:buNone/>
            </a:pPr>
            <a:r>
              <a:rPr lang="en-US" altLang="en-US" sz="1800"/>
              <a:t>Balance:		$2,748</a:t>
            </a:r>
          </a:p>
          <a:p>
            <a:pPr lvl="2" eaLnBrk="1" hangingPunct="1">
              <a:buFontTx/>
              <a:buNone/>
            </a:pPr>
            <a:r>
              <a:rPr lang="en-US" altLang="en-US" sz="1800"/>
              <a:t>APR:		18%</a:t>
            </a:r>
          </a:p>
          <a:p>
            <a:pPr lvl="2" eaLnBrk="1" hangingPunct="1">
              <a:buFontTx/>
              <a:buNone/>
            </a:pPr>
            <a:r>
              <a:rPr lang="en-US" altLang="en-US" sz="1800"/>
              <a:t>min. payment:	2%</a:t>
            </a:r>
          </a:p>
          <a:p>
            <a:pPr lvl="2" eaLnBrk="1" hangingPunct="1">
              <a:buFontTx/>
              <a:buNone/>
            </a:pPr>
            <a:endParaRPr lang="en-US" altLang="en-US" sz="1800"/>
          </a:p>
          <a:p>
            <a:pPr eaLnBrk="1" hangingPunct="1"/>
            <a:r>
              <a:rPr lang="en-US" altLang="en-US" sz="2400"/>
              <a:t>How long to pay off…?</a:t>
            </a:r>
          </a:p>
        </p:txBody>
      </p:sp>
      <p:sp>
        <p:nvSpPr>
          <p:cNvPr id="14340" name="Rectangle 8"/>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3600" b="1">
                <a:solidFill>
                  <a:schemeClr val="tx2"/>
                </a:solidFill>
                <a:latin typeface="Tahoma" pitchFamily="34" charset="0"/>
              </a:rPr>
              <a:t>the minimum payment trap…</a:t>
            </a:r>
          </a:p>
        </p:txBody>
      </p:sp>
      <p:sp>
        <p:nvSpPr>
          <p:cNvPr id="14341" name="Line 9"/>
          <p:cNvSpPr>
            <a:spLocks noChangeShapeType="1"/>
          </p:cNvSpPr>
          <p:nvPr/>
        </p:nvSpPr>
        <p:spPr bwMode="auto">
          <a:xfrm>
            <a:off x="6400800" y="5410200"/>
            <a:ext cx="1600200" cy="0"/>
          </a:xfrm>
          <a:prstGeom prst="line">
            <a:avLst/>
          </a:prstGeom>
          <a:noFill/>
          <a:ln w="317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sz="4400">
              <a:solidFill>
                <a:schemeClr val="tx2"/>
              </a:solidFill>
            </a:endParaRPr>
          </a:p>
        </p:txBody>
      </p:sp>
      <p:sp>
        <p:nvSpPr>
          <p:cNvPr id="15363" name="Rectangle 5"/>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15364"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15365" name="Rectangle 10"/>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3600" b="1">
                <a:solidFill>
                  <a:schemeClr val="tx2"/>
                </a:solidFill>
                <a:latin typeface="Tahoma" pitchFamily="34" charset="0"/>
              </a:rPr>
              <a:t>the minimum payment trap…</a:t>
            </a:r>
          </a:p>
        </p:txBody>
      </p:sp>
      <p:sp>
        <p:nvSpPr>
          <p:cNvPr id="15366" name="Rectangle 3"/>
          <p:cNvSpPr>
            <a:spLocks noGrp="1" noChangeArrowheads="1"/>
          </p:cNvSpPr>
          <p:nvPr>
            <p:ph type="body" idx="1"/>
          </p:nvPr>
        </p:nvSpPr>
        <p:spPr>
          <a:xfrm>
            <a:off x="2133600" y="2819400"/>
            <a:ext cx="6019800" cy="3200400"/>
          </a:xfrm>
        </p:spPr>
        <p:txBody>
          <a:bodyPr/>
          <a:lstStyle/>
          <a:p>
            <a:pPr eaLnBrk="1" hangingPunct="1"/>
            <a:r>
              <a:rPr lang="en-US" altLang="en-US" sz="2800" smtClean="0"/>
              <a:t>At minimum payment: </a:t>
            </a:r>
          </a:p>
          <a:p>
            <a:pPr lvl="1" eaLnBrk="1" hangingPunct="1">
              <a:buFontTx/>
              <a:buNone/>
            </a:pPr>
            <a:r>
              <a:rPr lang="en-US" altLang="en-US" sz="2400" smtClean="0"/>
              <a:t>	434 months </a:t>
            </a:r>
            <a:r>
              <a:rPr lang="en-US" altLang="en-US" sz="1600" i="1" smtClean="0"/>
              <a:t>(36 yrs, 2 months)</a:t>
            </a:r>
          </a:p>
          <a:p>
            <a:pPr lvl="1" eaLnBrk="1" hangingPunct="1">
              <a:buFontTx/>
              <a:buNone/>
            </a:pPr>
            <a:r>
              <a:rPr lang="en-US" altLang="en-US" sz="2400" b="1" smtClean="0"/>
              <a:t>	</a:t>
            </a:r>
            <a:r>
              <a:rPr lang="en-US" altLang="en-US" sz="2400" smtClean="0"/>
              <a:t>$7,174.63</a:t>
            </a:r>
            <a:r>
              <a:rPr lang="en-US" altLang="en-US" sz="2400" b="1" smtClean="0"/>
              <a:t> </a:t>
            </a:r>
            <a:r>
              <a:rPr lang="en-US" altLang="en-US" sz="2400" smtClean="0"/>
              <a:t>in interest</a:t>
            </a:r>
            <a:endParaRPr lang="en-US" altLang="en-US" sz="2400" b="1" smtClean="0"/>
          </a:p>
          <a:p>
            <a:pPr eaLnBrk="1" hangingPunct="1"/>
            <a:r>
              <a:rPr lang="en-US" altLang="en-US" sz="2800" smtClean="0"/>
              <a:t>At $80/month </a:t>
            </a:r>
            <a:r>
              <a:rPr lang="en-US" altLang="en-US" sz="2000" i="1" smtClean="0"/>
              <a:t>(min. + $25/month at start)</a:t>
            </a:r>
          </a:p>
          <a:p>
            <a:pPr lvl="1" eaLnBrk="1" hangingPunct="1">
              <a:buFontTx/>
              <a:buNone/>
            </a:pPr>
            <a:r>
              <a:rPr lang="en-US" altLang="en-US" sz="2400" smtClean="0"/>
              <a:t>	49 months </a:t>
            </a:r>
            <a:r>
              <a:rPr lang="en-US" altLang="en-US" sz="1600" i="1" smtClean="0"/>
              <a:t>(4 yrs, 1 month)</a:t>
            </a:r>
          </a:p>
          <a:p>
            <a:pPr lvl="1" eaLnBrk="1" hangingPunct="1">
              <a:buFontTx/>
              <a:buNone/>
            </a:pPr>
            <a:r>
              <a:rPr lang="en-US" altLang="en-US" sz="2400" smtClean="0"/>
              <a:t>	$1,143.01 in interest</a:t>
            </a:r>
            <a:endParaRPr lang="en-US" altLang="en-US" sz="2400" b="1" smtClean="0"/>
          </a:p>
          <a:p>
            <a:pPr eaLnBrk="1" hangingPunct="1"/>
            <a:endParaRPr lang="en-US"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3"/>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16387" name="Rectangle 2"/>
          <p:cNvSpPr>
            <a:spLocks noGrp="1" noChangeArrowheads="1"/>
          </p:cNvSpPr>
          <p:nvPr>
            <p:ph type="title"/>
          </p:nvPr>
        </p:nvSpPr>
        <p:spPr>
          <a:xfrm>
            <a:off x="3886200" y="3352800"/>
            <a:ext cx="1066800" cy="914400"/>
          </a:xfrm>
        </p:spPr>
        <p:txBody>
          <a:bodyPr/>
          <a:lstStyle/>
          <a:p>
            <a:pPr eaLnBrk="1" hangingPunct="1"/>
            <a:r>
              <a:rPr lang="en-US" altLang="en-US" sz="3600" b="1" smtClean="0">
                <a:latin typeface="Tahoma" pitchFamily="34" charset="0"/>
              </a:rPr>
              <a:t>vs.</a:t>
            </a:r>
          </a:p>
        </p:txBody>
      </p:sp>
      <p:sp>
        <p:nvSpPr>
          <p:cNvPr id="16388" name="Rectangle 3"/>
          <p:cNvSpPr>
            <a:spLocks noGrp="1" noChangeArrowheads="1"/>
          </p:cNvSpPr>
          <p:nvPr>
            <p:ph type="body" idx="1"/>
          </p:nvPr>
        </p:nvSpPr>
        <p:spPr>
          <a:xfrm>
            <a:off x="5464175" y="4065588"/>
            <a:ext cx="3522663" cy="2182812"/>
          </a:xfrm>
        </p:spPr>
        <p:txBody>
          <a:bodyPr/>
          <a:lstStyle/>
          <a:p>
            <a:pPr marL="609600" indent="-609600" eaLnBrk="1" hangingPunct="1">
              <a:lnSpc>
                <a:spcPct val="90000"/>
              </a:lnSpc>
              <a:buFontTx/>
              <a:buNone/>
            </a:pPr>
            <a:r>
              <a:rPr lang="en-US" altLang="en-US" b="1" smtClean="0">
                <a:latin typeface="Tahoma" pitchFamily="34" charset="0"/>
              </a:rPr>
              <a:t>Durable goods</a:t>
            </a:r>
            <a:endParaRPr lang="en-US" altLang="en-US" smtClean="0">
              <a:latin typeface="Tahoma" pitchFamily="34" charset="0"/>
            </a:endParaRPr>
          </a:p>
          <a:p>
            <a:pPr marL="609600" indent="-609600" eaLnBrk="1" hangingPunct="1">
              <a:lnSpc>
                <a:spcPct val="90000"/>
              </a:lnSpc>
              <a:buFontTx/>
              <a:buNone/>
            </a:pPr>
            <a:r>
              <a:rPr lang="en-US" altLang="en-US" sz="2400" smtClean="0"/>
              <a:t>Mp3 player</a:t>
            </a:r>
          </a:p>
          <a:p>
            <a:pPr marL="609600" indent="-609600" eaLnBrk="1" hangingPunct="1">
              <a:lnSpc>
                <a:spcPct val="90000"/>
              </a:lnSpc>
              <a:buFontTx/>
              <a:buNone/>
            </a:pPr>
            <a:r>
              <a:rPr lang="en-US" altLang="en-US" sz="2400" smtClean="0"/>
              <a:t>Snowboard</a:t>
            </a:r>
          </a:p>
          <a:p>
            <a:pPr marL="609600" indent="-609600" eaLnBrk="1" hangingPunct="1">
              <a:lnSpc>
                <a:spcPct val="90000"/>
              </a:lnSpc>
              <a:buFontTx/>
              <a:buNone/>
            </a:pPr>
            <a:r>
              <a:rPr lang="en-US" altLang="en-US" sz="2400" smtClean="0"/>
              <a:t>New tires for car</a:t>
            </a:r>
          </a:p>
          <a:p>
            <a:pPr marL="609600" indent="-609600" eaLnBrk="1" hangingPunct="1">
              <a:lnSpc>
                <a:spcPct val="90000"/>
              </a:lnSpc>
              <a:buFontTx/>
              <a:buNone/>
            </a:pPr>
            <a:endParaRPr lang="en-US" altLang="en-US" sz="2400" smtClean="0"/>
          </a:p>
        </p:txBody>
      </p:sp>
      <p:pic>
        <p:nvPicPr>
          <p:cNvPr id="16389"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65480">
            <a:off x="5791200" y="1600200"/>
            <a:ext cx="144780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105400"/>
            <a:ext cx="1447800" cy="12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1"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267200"/>
            <a:ext cx="28956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2" name="Text Box 4"/>
          <p:cNvSpPr txBox="1">
            <a:spLocks noChangeArrowheads="1"/>
          </p:cNvSpPr>
          <p:nvPr/>
        </p:nvSpPr>
        <p:spPr bwMode="auto">
          <a:xfrm>
            <a:off x="1600200" y="1905000"/>
            <a:ext cx="4495800" cy="203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3200" b="1">
                <a:solidFill>
                  <a:schemeClr val="tx2"/>
                </a:solidFill>
                <a:latin typeface="Tahoma" pitchFamily="34" charset="0"/>
              </a:rPr>
              <a:t>Consumable goods</a:t>
            </a:r>
            <a:endParaRPr lang="en-US" altLang="en-US" sz="3200">
              <a:latin typeface="Tahoma" pitchFamily="34" charset="0"/>
            </a:endParaRPr>
          </a:p>
          <a:p>
            <a:pPr eaLnBrk="1" hangingPunct="1"/>
            <a:r>
              <a:rPr lang="en-US" altLang="en-US" sz="2400"/>
              <a:t>Concert tickets</a:t>
            </a:r>
          </a:p>
          <a:p>
            <a:pPr eaLnBrk="1" hangingPunct="1"/>
            <a:r>
              <a:rPr lang="en-US" altLang="en-US" sz="2400"/>
              <a:t>Gasoline</a:t>
            </a:r>
          </a:p>
          <a:p>
            <a:pPr eaLnBrk="1" hangingPunct="1"/>
            <a:r>
              <a:rPr lang="en-US" altLang="en-US" sz="2400"/>
              <a:t>Groceries</a:t>
            </a:r>
          </a:p>
          <a:p>
            <a:pPr eaLnBrk="1" hangingPunct="1"/>
            <a:r>
              <a:rPr lang="en-US" altLang="en-US" sz="2400"/>
              <a:t>Dining out</a:t>
            </a: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sz="4400">
              <a:solidFill>
                <a:schemeClr val="tx2"/>
              </a:solidFill>
            </a:endParaRPr>
          </a:p>
        </p:txBody>
      </p:sp>
      <p:sp>
        <p:nvSpPr>
          <p:cNvPr id="17411"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17412" name="Rectangle 10"/>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Budgeting</a:t>
            </a:r>
            <a:endParaRPr lang="en-US" altLang="en-US"/>
          </a:p>
        </p:txBody>
      </p:sp>
      <p:sp>
        <p:nvSpPr>
          <p:cNvPr id="17413" name="Rectangle 12"/>
          <p:cNvSpPr>
            <a:spLocks noChangeArrowheads="1"/>
          </p:cNvSpPr>
          <p:nvPr/>
        </p:nvSpPr>
        <p:spPr bwMode="auto">
          <a:xfrm>
            <a:off x="1905000" y="2728913"/>
            <a:ext cx="6705600" cy="351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A budget is:</a:t>
            </a:r>
          </a:p>
          <a:p>
            <a:pPr lvl="1" eaLnBrk="1" hangingPunct="1"/>
            <a:r>
              <a:rPr lang="en-US" altLang="en-US" sz="2000"/>
              <a:t>Not about restriction</a:t>
            </a:r>
          </a:p>
          <a:p>
            <a:pPr lvl="1" eaLnBrk="1" hangingPunct="1"/>
            <a:r>
              <a:rPr lang="en-US" altLang="en-US" sz="2000"/>
              <a:t>About getting what YOU want!</a:t>
            </a:r>
          </a:p>
          <a:p>
            <a:pPr lvl="1" eaLnBrk="1" hangingPunct="1"/>
            <a:r>
              <a:rPr lang="en-US" altLang="en-US" sz="2000"/>
              <a:t>The best tool you have for financial success</a:t>
            </a:r>
          </a:p>
          <a:p>
            <a:pPr lvl="1" eaLnBrk="1" hangingPunct="1"/>
            <a:r>
              <a:rPr lang="en-US" altLang="en-US" sz="2000"/>
              <a:t>Continuous</a:t>
            </a:r>
          </a:p>
          <a:p>
            <a:pPr lvl="1" eaLnBrk="1" hangingPunct="1"/>
            <a:r>
              <a:rPr lang="en-US" altLang="en-US" sz="2000"/>
              <a:t>Flexible</a:t>
            </a:r>
          </a:p>
          <a:p>
            <a:pPr lvl="1" eaLnBrk="1" hangingPunct="1"/>
            <a:r>
              <a:rPr lang="en-US" altLang="en-US" sz="2000"/>
              <a:t>Individual</a:t>
            </a:r>
          </a:p>
          <a:p>
            <a:pPr lvl="1" eaLnBrk="1" hangingPunct="1"/>
            <a:r>
              <a:rPr lang="en-US" altLang="en-US" sz="2000"/>
              <a:t>About the future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18435"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18436" name="Rectangle 9"/>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Prioritize</a:t>
            </a:r>
            <a:endParaRPr lang="en-US" altLang="en-US"/>
          </a:p>
        </p:txBody>
      </p:sp>
      <p:sp>
        <p:nvSpPr>
          <p:cNvPr id="18437" name="Rectangle 10"/>
          <p:cNvSpPr>
            <a:spLocks noChangeArrowheads="1"/>
          </p:cNvSpPr>
          <p:nvPr/>
        </p:nvSpPr>
        <p:spPr bwMode="auto">
          <a:xfrm>
            <a:off x="1905000" y="2514600"/>
            <a:ext cx="6705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Needs</a:t>
            </a:r>
          </a:p>
          <a:p>
            <a:pPr lvl="1" eaLnBrk="1" hangingPunct="1"/>
            <a:r>
              <a:rPr lang="en-US" altLang="en-US" sz="2000"/>
              <a:t>Should always come before wants</a:t>
            </a:r>
          </a:p>
          <a:p>
            <a:pPr lvl="1" eaLnBrk="1" hangingPunct="1"/>
            <a:r>
              <a:rPr lang="en-US" altLang="en-US" sz="2000"/>
              <a:t>Reflected in your budgeting &amp; bill paying habits</a:t>
            </a:r>
          </a:p>
          <a:p>
            <a:pPr lvl="1" eaLnBrk="1" hangingPunct="1"/>
            <a:r>
              <a:rPr lang="en-US" altLang="en-US" sz="2000"/>
              <a:t>Examples: </a:t>
            </a:r>
            <a:r>
              <a:rPr lang="en-US" altLang="en-US" sz="1600"/>
              <a:t>savings,</a:t>
            </a:r>
            <a:r>
              <a:rPr lang="en-US" altLang="en-US" sz="2000"/>
              <a:t> </a:t>
            </a:r>
            <a:r>
              <a:rPr lang="en-US" altLang="en-US" sz="1600"/>
              <a:t>housing, reliable transportation, insurance coverage, groceries, clothing, utilities, existing financial obligations.</a:t>
            </a:r>
          </a:p>
          <a:p>
            <a:pPr eaLnBrk="1" hangingPunct="1"/>
            <a:r>
              <a:rPr lang="en-US" altLang="en-US" sz="2400"/>
              <a:t>Wants</a:t>
            </a:r>
          </a:p>
          <a:p>
            <a:pPr lvl="1" eaLnBrk="1" hangingPunct="1"/>
            <a:r>
              <a:rPr lang="en-US" altLang="en-US" sz="2000"/>
              <a:t>cable/satellite TV</a:t>
            </a:r>
          </a:p>
          <a:p>
            <a:pPr lvl="1" eaLnBrk="1" hangingPunct="1"/>
            <a:r>
              <a:rPr lang="en-US" altLang="en-US" sz="2000"/>
              <a:t>Toys: </a:t>
            </a:r>
            <a:r>
              <a:rPr lang="en-US" altLang="en-US" sz="1600"/>
              <a:t>boats, snow mobiles, expensive jewelry, cell phones</a:t>
            </a:r>
          </a:p>
          <a:p>
            <a:pPr lvl="1" eaLnBrk="1" hangingPunct="1"/>
            <a:r>
              <a:rPr lang="en-US" altLang="en-US" sz="2000"/>
              <a:t>Vacations</a:t>
            </a:r>
          </a:p>
          <a:p>
            <a:pPr lvl="1" eaLnBrk="1" hangingPunct="1"/>
            <a:r>
              <a:rPr lang="en-US" altLang="en-US" sz="2000"/>
              <a:t>Dining out</a:t>
            </a:r>
            <a:endParaRPr lang="en-US" alt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8"/>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sz="4400">
              <a:solidFill>
                <a:schemeClr val="tx2"/>
              </a:solidFill>
            </a:endParaRPr>
          </a:p>
        </p:txBody>
      </p:sp>
      <p:sp>
        <p:nvSpPr>
          <p:cNvPr id="19459" name="Rectangle 1029"/>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19460" name="Text Box 1032"/>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19461" name="Rectangle 1033"/>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Live Within your Means</a:t>
            </a:r>
            <a:endParaRPr lang="en-US" altLang="en-US"/>
          </a:p>
        </p:txBody>
      </p:sp>
      <p:sp>
        <p:nvSpPr>
          <p:cNvPr id="19462" name="Rectangle 1034"/>
          <p:cNvSpPr>
            <a:spLocks noChangeArrowheads="1"/>
          </p:cNvSpPr>
          <p:nvPr/>
        </p:nvSpPr>
        <p:spPr bwMode="auto">
          <a:xfrm>
            <a:off x="1828800" y="2667000"/>
            <a:ext cx="6705600" cy="391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Paying for living expenses on credit</a:t>
            </a:r>
          </a:p>
          <a:p>
            <a:pPr lvl="1" eaLnBrk="1" hangingPunct="1"/>
            <a:r>
              <a:rPr lang="en-US" altLang="en-US" sz="2000"/>
              <a:t>denial</a:t>
            </a:r>
          </a:p>
          <a:p>
            <a:pPr eaLnBrk="1" hangingPunct="1"/>
            <a:r>
              <a:rPr lang="en-US" altLang="en-US" sz="2400"/>
              <a:t>Savings</a:t>
            </a:r>
          </a:p>
          <a:p>
            <a:pPr eaLnBrk="1" hangingPunct="1"/>
            <a:r>
              <a:rPr lang="en-US" altLang="en-US" sz="2400"/>
              <a:t>Lifestyle changes are difficult</a:t>
            </a:r>
          </a:p>
          <a:p>
            <a:pPr lvl="1" eaLnBrk="1" hangingPunct="1"/>
            <a:r>
              <a:rPr lang="en-US" altLang="en-US" sz="2000"/>
              <a:t>Justification</a:t>
            </a:r>
          </a:p>
          <a:p>
            <a:pPr lvl="1" eaLnBrk="1" hangingPunct="1"/>
            <a:r>
              <a:rPr lang="en-US" altLang="en-US" sz="2000"/>
              <a:t>Entitlement</a:t>
            </a:r>
          </a:p>
          <a:p>
            <a:pPr eaLnBrk="1" hangingPunct="1"/>
            <a:r>
              <a:rPr lang="en-US" altLang="en-US" sz="2400"/>
              <a:t>See the “big picture”</a:t>
            </a:r>
          </a:p>
          <a:p>
            <a:pPr lvl="1" eaLnBrk="1" hangingPunct="1"/>
            <a:r>
              <a:rPr lang="en-US" altLang="en-US" sz="2000"/>
              <a:t>Set goals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20483"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20484" name="Rectangle 9"/>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3600" b="1">
                <a:solidFill>
                  <a:schemeClr val="tx2"/>
                </a:solidFill>
                <a:latin typeface="Tahoma" pitchFamily="34" charset="0"/>
              </a:rPr>
              <a:t>Debt: How much is too much?</a:t>
            </a:r>
            <a:endParaRPr lang="en-US" altLang="en-US" sz="3600">
              <a:latin typeface="Tahoma" pitchFamily="34" charset="0"/>
            </a:endParaRPr>
          </a:p>
        </p:txBody>
      </p:sp>
      <p:sp>
        <p:nvSpPr>
          <p:cNvPr id="20485" name="Rectangle 10"/>
          <p:cNvSpPr>
            <a:spLocks noChangeArrowheads="1"/>
          </p:cNvSpPr>
          <p:nvPr/>
        </p:nvSpPr>
        <p:spPr bwMode="auto">
          <a:xfrm>
            <a:off x="1905000" y="2362200"/>
            <a:ext cx="6705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How much of your monthly budget is going to debt payments?</a:t>
            </a:r>
          </a:p>
          <a:p>
            <a:pPr lvl="2" eaLnBrk="1" hangingPunct="1"/>
            <a:r>
              <a:rPr lang="en-US" altLang="en-US" sz="1800"/>
              <a:t>Add up payment amounts for all loans, excluding mortgages (ex: auto loans, student loans, furniture loans, credit cards, personal loans, etc.)</a:t>
            </a:r>
          </a:p>
          <a:p>
            <a:pPr lvl="2" eaLnBrk="1" hangingPunct="1"/>
            <a:r>
              <a:rPr lang="en-US" altLang="en-US" sz="1800"/>
              <a:t>Divide by monthly gross income</a:t>
            </a:r>
          </a:p>
          <a:p>
            <a:pPr lvl="2" eaLnBrk="1" hangingPunct="1"/>
            <a:r>
              <a:rPr lang="en-US" altLang="en-US" sz="1800"/>
              <a:t>20% or higher = potential problem </a:t>
            </a:r>
          </a:p>
          <a:p>
            <a:pPr eaLnBrk="1" hangingPunct="1"/>
            <a:r>
              <a:rPr lang="en-US" altLang="en-US" sz="1800">
                <a:solidFill>
                  <a:srgbClr val="CC3300"/>
                </a:solidFill>
              </a:rPr>
              <a:t>Ex: 	</a:t>
            </a:r>
            <a:r>
              <a:rPr lang="en-US" altLang="en-US" sz="1400">
                <a:solidFill>
                  <a:srgbClr val="CC3300"/>
                </a:solidFill>
              </a:rPr>
              <a:t>$275 car payment</a:t>
            </a:r>
          </a:p>
          <a:p>
            <a:pPr lvl="2" eaLnBrk="1" hangingPunct="1">
              <a:buFontTx/>
              <a:buNone/>
            </a:pPr>
            <a:r>
              <a:rPr lang="en-US" altLang="en-US" sz="1400">
                <a:solidFill>
                  <a:srgbClr val="CC3300"/>
                </a:solidFill>
              </a:rPr>
              <a:t>$ 55 Visa card</a:t>
            </a:r>
          </a:p>
          <a:p>
            <a:pPr lvl="2" eaLnBrk="1" hangingPunct="1">
              <a:buFontTx/>
              <a:buNone/>
            </a:pPr>
            <a:r>
              <a:rPr lang="en-US" altLang="en-US" sz="1400">
                <a:solidFill>
                  <a:srgbClr val="CC3300"/>
                </a:solidFill>
              </a:rPr>
              <a:t>$ 30 Discover card</a:t>
            </a:r>
          </a:p>
          <a:p>
            <a:pPr lvl="2" eaLnBrk="1" hangingPunct="1">
              <a:buFontTx/>
              <a:buNone/>
            </a:pPr>
            <a:r>
              <a:rPr lang="en-US" altLang="en-US" sz="1400">
                <a:solidFill>
                  <a:srgbClr val="CC3300"/>
                </a:solidFill>
              </a:rPr>
              <a:t>$ 70 student loan</a:t>
            </a:r>
          </a:p>
          <a:p>
            <a:pPr lvl="1" eaLnBrk="1" hangingPunct="1">
              <a:buFontTx/>
              <a:buNone/>
            </a:pPr>
            <a:r>
              <a:rPr lang="en-US" altLang="en-US" sz="1400">
                <a:solidFill>
                  <a:srgbClr val="CC3300"/>
                </a:solidFill>
              </a:rPr>
              <a:t>	+ ________________</a:t>
            </a:r>
          </a:p>
          <a:p>
            <a:pPr lvl="1" eaLnBrk="1" hangingPunct="1">
              <a:buFontTx/>
              <a:buNone/>
            </a:pPr>
            <a:r>
              <a:rPr lang="en-US" altLang="en-US" sz="1400">
                <a:solidFill>
                  <a:srgbClr val="CC3300"/>
                </a:solidFill>
              </a:rPr>
              <a:t>		</a:t>
            </a:r>
            <a:r>
              <a:rPr lang="en-US" altLang="en-US" sz="1400" b="1">
                <a:solidFill>
                  <a:srgbClr val="CC3300"/>
                </a:solidFill>
              </a:rPr>
              <a:t>$</a:t>
            </a:r>
            <a:r>
              <a:rPr lang="en-US" altLang="en-US" sz="1800" b="1">
                <a:solidFill>
                  <a:srgbClr val="CC3300"/>
                </a:solidFill>
              </a:rPr>
              <a:t>430</a:t>
            </a:r>
            <a:endParaRPr lang="en-US" altLang="en-US" sz="1800">
              <a:solidFill>
                <a:srgbClr val="CC3300"/>
              </a:solidFill>
            </a:endParaRPr>
          </a:p>
        </p:txBody>
      </p:sp>
      <p:sp>
        <p:nvSpPr>
          <p:cNvPr id="20486" name="Text Box 11"/>
          <p:cNvSpPr txBox="1">
            <a:spLocks noChangeArrowheads="1"/>
          </p:cNvSpPr>
          <p:nvPr/>
        </p:nvSpPr>
        <p:spPr bwMode="auto">
          <a:xfrm>
            <a:off x="5029200" y="4876800"/>
            <a:ext cx="3505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US" altLang="en-US">
                <a:solidFill>
                  <a:srgbClr val="CC3300"/>
                </a:solidFill>
              </a:rPr>
              <a:t>$430 </a:t>
            </a:r>
            <a:r>
              <a:rPr lang="en-US" altLang="en-US">
                <a:solidFill>
                  <a:srgbClr val="CC3300"/>
                </a:solidFill>
                <a:cs typeface="Times New Roman" charset="0"/>
              </a:rPr>
              <a:t>÷ $2,000 = 0.215</a:t>
            </a:r>
          </a:p>
          <a:p>
            <a:pPr algn="ctr" eaLnBrk="1" hangingPunct="1"/>
            <a:r>
              <a:rPr lang="en-US" altLang="en-US">
                <a:solidFill>
                  <a:srgbClr val="CC3300"/>
                </a:solidFill>
                <a:cs typeface="Times New Roman" charset="0"/>
              </a:rPr>
              <a:t>or</a:t>
            </a:r>
          </a:p>
          <a:p>
            <a:pPr algn="ctr" eaLnBrk="1" hangingPunct="1"/>
            <a:r>
              <a:rPr lang="en-US" altLang="en-US">
                <a:solidFill>
                  <a:srgbClr val="CC3300"/>
                </a:solidFill>
                <a:cs typeface="Times New Roman" charset="0"/>
              </a:rPr>
              <a:t>21.5%  </a:t>
            </a:r>
          </a:p>
          <a:p>
            <a:pPr algn="ctr" eaLnBrk="1" hangingPunct="1"/>
            <a:r>
              <a:rPr lang="en-US" altLang="en-US">
                <a:solidFill>
                  <a:srgbClr val="CC3300"/>
                </a:solidFill>
                <a:cs typeface="Times New Roman" charset="0"/>
              </a:rPr>
              <a:t>avoid taking on more debt!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9"/>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3075" name="Rectangle 5"/>
          <p:cNvSpPr>
            <a:spLocks noGrp="1" noChangeArrowheads="1"/>
          </p:cNvSpPr>
          <p:nvPr>
            <p:ph type="title"/>
          </p:nvPr>
        </p:nvSpPr>
        <p:spPr>
          <a:xfrm>
            <a:off x="1981200" y="1447800"/>
            <a:ext cx="7162800" cy="1143000"/>
          </a:xfrm>
          <a:noFill/>
        </p:spPr>
        <p:txBody>
          <a:bodyPr/>
          <a:lstStyle/>
          <a:p>
            <a:pPr algn="l" eaLnBrk="1" hangingPunct="1"/>
            <a:r>
              <a:rPr lang="en-US" altLang="en-US" b="1" smtClean="0">
                <a:latin typeface="Tahoma" pitchFamily="34" charset="0"/>
              </a:rPr>
              <a:t>The Basics:</a:t>
            </a:r>
          </a:p>
        </p:txBody>
      </p:sp>
      <p:sp>
        <p:nvSpPr>
          <p:cNvPr id="3076" name="Rectangle 7"/>
          <p:cNvSpPr>
            <a:spLocks noGrp="1" noChangeArrowheads="1"/>
          </p:cNvSpPr>
          <p:nvPr>
            <p:ph type="body" sz="half" idx="1"/>
          </p:nvPr>
        </p:nvSpPr>
        <p:spPr>
          <a:xfrm>
            <a:off x="2032000" y="2720975"/>
            <a:ext cx="6705600" cy="3657600"/>
          </a:xfrm>
          <a:noFill/>
        </p:spPr>
        <p:txBody>
          <a:bodyPr/>
          <a:lstStyle/>
          <a:p>
            <a:pPr eaLnBrk="1" hangingPunct="1"/>
            <a:r>
              <a:rPr lang="en-US" altLang="en-US" sz="2800" b="1" smtClean="0"/>
              <a:t>What is credit, anyway?</a:t>
            </a:r>
          </a:p>
          <a:p>
            <a:pPr eaLnBrk="1" hangingPunct="1"/>
            <a:r>
              <a:rPr lang="en-US" altLang="en-US" sz="2800" b="1" smtClean="0"/>
              <a:t>Establishing credit</a:t>
            </a:r>
          </a:p>
          <a:p>
            <a:pPr eaLnBrk="1" hangingPunct="1"/>
            <a:r>
              <a:rPr lang="en-US" altLang="en-US" sz="2800" b="1" smtClean="0"/>
              <a:t>Credit cards</a:t>
            </a:r>
          </a:p>
          <a:p>
            <a:pPr eaLnBrk="1" hangingPunct="1"/>
            <a:r>
              <a:rPr lang="en-US" altLang="en-US" sz="2800" b="1" smtClean="0"/>
              <a:t>Budgeting</a:t>
            </a:r>
          </a:p>
          <a:p>
            <a:pPr eaLnBrk="1" hangingPunct="1"/>
            <a:r>
              <a:rPr lang="en-US" altLang="en-US" sz="2800" b="1" smtClean="0"/>
              <a:t>Saving</a:t>
            </a:r>
          </a:p>
          <a:p>
            <a:pPr eaLnBrk="1" hangingPunct="1"/>
            <a:r>
              <a:rPr lang="en-US" altLang="en-US" sz="2800" b="1" smtClean="0"/>
              <a:t>Auto loans</a:t>
            </a:r>
            <a:endParaRPr lang="en-US" altLang="en-US" sz="1800" smtClean="0">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ChangeArrowheads="1"/>
          </p:cNvSpPr>
          <p:nvPr/>
        </p:nvSpPr>
        <p:spPr bwMode="auto">
          <a:xfrm>
            <a:off x="1905000" y="1676400"/>
            <a:ext cx="6934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Warning Signs</a:t>
            </a:r>
          </a:p>
        </p:txBody>
      </p:sp>
      <p:sp>
        <p:nvSpPr>
          <p:cNvPr id="21507"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21508" name="Rectangle 10"/>
          <p:cNvSpPr>
            <a:spLocks noChangeArrowheads="1"/>
          </p:cNvSpPr>
          <p:nvPr/>
        </p:nvSpPr>
        <p:spPr bwMode="auto">
          <a:xfrm>
            <a:off x="2005013" y="2719388"/>
            <a:ext cx="6681787"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000"/>
              <a:t>no budget plan</a:t>
            </a:r>
          </a:p>
          <a:p>
            <a:pPr eaLnBrk="1" hangingPunct="1"/>
            <a:r>
              <a:rPr lang="en-US" altLang="en-US" sz="2000"/>
              <a:t>no savings</a:t>
            </a:r>
          </a:p>
          <a:p>
            <a:pPr eaLnBrk="1" hangingPunct="1"/>
            <a:r>
              <a:rPr lang="en-US" altLang="en-US" sz="2000"/>
              <a:t>denied for a loan</a:t>
            </a:r>
          </a:p>
          <a:p>
            <a:pPr eaLnBrk="1" hangingPunct="1"/>
            <a:r>
              <a:rPr lang="en-US" altLang="en-US" sz="2000"/>
              <a:t>debt increasing month after month</a:t>
            </a:r>
          </a:p>
          <a:p>
            <a:pPr eaLnBrk="1" hangingPunct="1"/>
            <a:r>
              <a:rPr lang="en-US" altLang="en-US" sz="2000"/>
              <a:t>total monthly debt payments </a:t>
            </a:r>
            <a:r>
              <a:rPr lang="en-US" altLang="en-US" sz="2000">
                <a:cs typeface="Times New Roman" charset="0"/>
              </a:rPr>
              <a:t>≥ 20% gross income</a:t>
            </a:r>
          </a:p>
          <a:p>
            <a:pPr eaLnBrk="1" hangingPunct="1"/>
            <a:r>
              <a:rPr lang="en-US" altLang="en-US" sz="2000">
                <a:cs typeface="Times New Roman" charset="0"/>
              </a:rPr>
              <a:t>making only minimum payments</a:t>
            </a:r>
          </a:p>
          <a:p>
            <a:pPr eaLnBrk="1" hangingPunct="1"/>
            <a:r>
              <a:rPr lang="en-US" altLang="en-US" sz="2000">
                <a:cs typeface="Times New Roman" charset="0"/>
              </a:rPr>
              <a:t>hiding purchases from others</a:t>
            </a:r>
          </a:p>
          <a:p>
            <a:pPr eaLnBrk="1" hangingPunct="1"/>
            <a:r>
              <a:rPr lang="en-US" altLang="en-US" sz="2000">
                <a:cs typeface="Times New Roman" charset="0"/>
              </a:rPr>
              <a:t>cash advances/payday loans</a:t>
            </a:r>
          </a:p>
          <a:p>
            <a:pPr eaLnBrk="1" hangingPunct="1"/>
            <a:r>
              <a:rPr lang="en-US" altLang="en-US" sz="2000"/>
              <a:t>late fees, over limit fees</a:t>
            </a:r>
          </a:p>
          <a:p>
            <a:pPr eaLnBrk="1" hangingPunct="1"/>
            <a:r>
              <a:rPr lang="en-US" altLang="en-US" sz="2000"/>
              <a:t>creditors/collectors calling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sz="4400">
              <a:solidFill>
                <a:schemeClr val="tx2"/>
              </a:solidFill>
            </a:endParaRPr>
          </a:p>
        </p:txBody>
      </p:sp>
      <p:sp>
        <p:nvSpPr>
          <p:cNvPr id="22531" name="Rectangle 5"/>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22532"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22533" name="Rectangle 9"/>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Saving</a:t>
            </a:r>
            <a:endParaRPr lang="en-US" altLang="en-US"/>
          </a:p>
        </p:txBody>
      </p:sp>
      <p:sp>
        <p:nvSpPr>
          <p:cNvPr id="22534" name="Rectangle 10"/>
          <p:cNvSpPr>
            <a:spLocks noChangeArrowheads="1"/>
          </p:cNvSpPr>
          <p:nvPr/>
        </p:nvSpPr>
        <p:spPr bwMode="auto">
          <a:xfrm>
            <a:off x="1828800" y="2362200"/>
            <a:ext cx="6781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“Pay Yourself First”</a:t>
            </a:r>
          </a:p>
          <a:p>
            <a:pPr eaLnBrk="1" hangingPunct="1"/>
            <a:r>
              <a:rPr lang="en-US" altLang="en-US" sz="2400"/>
              <a:t>10% of gross income</a:t>
            </a:r>
          </a:p>
          <a:p>
            <a:pPr eaLnBrk="1" hangingPunct="1"/>
            <a:r>
              <a:rPr lang="en-US" altLang="en-US" sz="2400"/>
              <a:t>Long term</a:t>
            </a:r>
          </a:p>
          <a:p>
            <a:pPr lvl="1" eaLnBrk="1" hangingPunct="1"/>
            <a:r>
              <a:rPr lang="en-US" altLang="en-US" sz="2000"/>
              <a:t>Over 5 yrs</a:t>
            </a:r>
          </a:p>
          <a:p>
            <a:pPr lvl="1" eaLnBrk="1" hangingPunct="1"/>
            <a:r>
              <a:rPr lang="en-US" altLang="en-US" sz="2000"/>
              <a:t>Retirement</a:t>
            </a:r>
          </a:p>
          <a:p>
            <a:pPr lvl="1" eaLnBrk="1" hangingPunct="1"/>
            <a:r>
              <a:rPr lang="en-US" altLang="en-US" sz="2000"/>
              <a:t>Children’s education</a:t>
            </a:r>
          </a:p>
          <a:p>
            <a:pPr eaLnBrk="1" hangingPunct="1"/>
            <a:r>
              <a:rPr lang="en-US" altLang="en-US" sz="2400"/>
              <a:t>Short term</a:t>
            </a:r>
          </a:p>
          <a:p>
            <a:pPr lvl="1" eaLnBrk="1" hangingPunct="1"/>
            <a:r>
              <a:rPr lang="en-US" altLang="en-US" sz="2000"/>
              <a:t>1 to 5 yrs</a:t>
            </a:r>
          </a:p>
          <a:p>
            <a:pPr lvl="1" eaLnBrk="1" hangingPunct="1"/>
            <a:r>
              <a:rPr lang="en-US" altLang="en-US" sz="2000"/>
              <a:t>Vacation fund</a:t>
            </a:r>
          </a:p>
          <a:p>
            <a:pPr lvl="1" eaLnBrk="1" hangingPunct="1"/>
            <a:r>
              <a:rPr lang="en-US" altLang="en-US" sz="2000"/>
              <a:t>Down payment for a house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sz="4400">
              <a:solidFill>
                <a:schemeClr val="tx2"/>
              </a:solidFill>
            </a:endParaRPr>
          </a:p>
        </p:txBody>
      </p:sp>
      <p:sp>
        <p:nvSpPr>
          <p:cNvPr id="23555"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23556" name="Rectangle 9"/>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Auto Loans</a:t>
            </a:r>
            <a:endParaRPr lang="en-US" altLang="en-US"/>
          </a:p>
        </p:txBody>
      </p:sp>
      <p:sp>
        <p:nvSpPr>
          <p:cNvPr id="23557" name="Rectangle 10"/>
          <p:cNvSpPr>
            <a:spLocks noChangeArrowheads="1"/>
          </p:cNvSpPr>
          <p:nvPr/>
        </p:nvSpPr>
        <p:spPr bwMode="auto">
          <a:xfrm>
            <a:off x="1905000" y="3048000"/>
            <a:ext cx="67056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Borrow conservatively</a:t>
            </a:r>
          </a:p>
          <a:p>
            <a:pPr eaLnBrk="1" hangingPunct="1"/>
            <a:r>
              <a:rPr lang="en-US" altLang="en-US" sz="2400"/>
              <a:t>It’s just a car</a:t>
            </a:r>
          </a:p>
          <a:p>
            <a:pPr lvl="1" eaLnBrk="1" hangingPunct="1"/>
            <a:r>
              <a:rPr lang="en-US" altLang="en-US" sz="2000"/>
              <a:t>Not a status symbol</a:t>
            </a:r>
          </a:p>
          <a:p>
            <a:pPr lvl="1" eaLnBrk="1" hangingPunct="1"/>
            <a:r>
              <a:rPr lang="en-US" altLang="en-US" sz="2000"/>
              <a:t>Practical</a:t>
            </a:r>
          </a:p>
          <a:p>
            <a:pPr lvl="1" eaLnBrk="1" hangingPunct="1"/>
            <a:r>
              <a:rPr lang="en-US" altLang="en-US" sz="2000"/>
              <a:t>Avoid emotion</a:t>
            </a:r>
          </a:p>
        </p:txBody>
      </p:sp>
      <p:pic>
        <p:nvPicPr>
          <p:cNvPr id="23558" name="Picture 11" descr="BD07274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211638"/>
            <a:ext cx="294322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1905000" y="3200400"/>
            <a:ext cx="65532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Shop for the loan carefully</a:t>
            </a:r>
          </a:p>
          <a:p>
            <a:pPr lvl="1" eaLnBrk="1" hangingPunct="1"/>
            <a:r>
              <a:rPr lang="en-US" altLang="en-US" sz="2000"/>
              <a:t>Find the financing before you find the car</a:t>
            </a:r>
          </a:p>
          <a:p>
            <a:pPr lvl="1" eaLnBrk="1" hangingPunct="1"/>
            <a:r>
              <a:rPr lang="en-US" altLang="en-US" sz="2000"/>
              <a:t>Know your credit score</a:t>
            </a:r>
          </a:p>
          <a:p>
            <a:pPr lvl="1" eaLnBrk="1" hangingPunct="1"/>
            <a:r>
              <a:rPr lang="en-US" altLang="en-US" sz="2000"/>
              <a:t>The shorter the term, the better</a:t>
            </a:r>
          </a:p>
          <a:p>
            <a:pPr lvl="2" eaLnBrk="1" hangingPunct="1"/>
            <a:r>
              <a:rPr lang="en-US" altLang="en-US" sz="1800"/>
              <a:t>Depreciation</a:t>
            </a:r>
          </a:p>
          <a:p>
            <a:pPr lvl="2" eaLnBrk="1" hangingPunct="1"/>
            <a:r>
              <a:rPr lang="en-US" altLang="en-US" sz="1800"/>
              <a:t>“Upside down”</a:t>
            </a:r>
          </a:p>
        </p:txBody>
      </p:sp>
      <p:sp>
        <p:nvSpPr>
          <p:cNvPr id="24579" name="Rectangle 7"/>
          <p:cNvSpPr>
            <a:spLocks noChangeArrowheads="1"/>
          </p:cNvSpPr>
          <p:nvPr/>
        </p:nvSpPr>
        <p:spPr bwMode="auto">
          <a:xfrm>
            <a:off x="1738313" y="1447800"/>
            <a:ext cx="5105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Auto Loans</a:t>
            </a:r>
            <a:endParaRPr lang="en-US" altLang="en-US" sz="4400">
              <a:latin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ChangeArrowheads="1"/>
          </p:cNvSpPr>
          <p:nvPr/>
        </p:nvSpPr>
        <p:spPr bwMode="auto">
          <a:xfrm>
            <a:off x="1905000" y="2438400"/>
            <a:ext cx="4648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buFontTx/>
              <a:buNone/>
            </a:pPr>
            <a:endParaRPr lang="en-US" altLang="en-US" sz="2400"/>
          </a:p>
        </p:txBody>
      </p:sp>
      <p:sp>
        <p:nvSpPr>
          <p:cNvPr id="25603" name="Rectangle 7"/>
          <p:cNvSpPr>
            <a:spLocks noChangeArrowheads="1"/>
          </p:cNvSpPr>
          <p:nvPr/>
        </p:nvSpPr>
        <p:spPr bwMode="auto">
          <a:xfrm>
            <a:off x="1738313" y="1447800"/>
            <a:ext cx="5105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Auto Loans</a:t>
            </a:r>
            <a:endParaRPr lang="en-US" altLang="en-US" sz="4400">
              <a:latin typeface="Tahoma" pitchFamily="34" charset="0"/>
            </a:endParaRPr>
          </a:p>
        </p:txBody>
      </p:sp>
      <p:sp>
        <p:nvSpPr>
          <p:cNvPr id="25604" name="Text Box 51"/>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graphicFrame>
        <p:nvGraphicFramePr>
          <p:cNvPr id="25605" name="Object 60"/>
          <p:cNvGraphicFramePr>
            <a:graphicFrameLocks noChangeAspect="1"/>
          </p:cNvGraphicFramePr>
          <p:nvPr>
            <p:ph/>
          </p:nvPr>
        </p:nvGraphicFramePr>
        <p:xfrm>
          <a:off x="2667000" y="2895600"/>
          <a:ext cx="5943600" cy="3254375"/>
        </p:xfrm>
        <a:graphic>
          <a:graphicData uri="http://schemas.openxmlformats.org/presentationml/2006/ole">
            <mc:AlternateContent xmlns:mc="http://schemas.openxmlformats.org/markup-compatibility/2006">
              <mc:Choice xmlns:v="urn:schemas-microsoft-com:vml" Requires="v">
                <p:oleObj spid="_x0000_s25607" name="Chart" r:id="rId4" imgW="8905951" imgH="4876800" progId="Excel.Chart.8">
                  <p:embed/>
                </p:oleObj>
              </mc:Choice>
              <mc:Fallback>
                <p:oleObj name="Chart" r:id="rId4" imgW="8905951" imgH="4876800" progId="Excel.Chart.8">
                  <p:embed/>
                  <p:pic>
                    <p:nvPicPr>
                      <p:cNvPr id="0" name="Object 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895600"/>
                        <a:ext cx="5943600" cy="325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6" name="Text Box 62"/>
          <p:cNvSpPr txBox="1">
            <a:spLocks noChangeArrowheads="1"/>
          </p:cNvSpPr>
          <p:nvPr/>
        </p:nvSpPr>
        <p:spPr bwMode="auto">
          <a:xfrm>
            <a:off x="1828800" y="2362200"/>
            <a:ext cx="3200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a:t>Depreciation: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sz="4400">
              <a:solidFill>
                <a:schemeClr val="tx2"/>
              </a:solidFill>
            </a:endParaRPr>
          </a:p>
        </p:txBody>
      </p:sp>
      <p:sp>
        <p:nvSpPr>
          <p:cNvPr id="26627" name="Rectangle 5"/>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26628"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26629" name="Rectangle 9"/>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Buying a car</a:t>
            </a:r>
            <a:endParaRPr lang="en-US" altLang="en-US"/>
          </a:p>
        </p:txBody>
      </p:sp>
      <p:sp>
        <p:nvSpPr>
          <p:cNvPr id="26630" name="Rectangle 10"/>
          <p:cNvSpPr>
            <a:spLocks noChangeArrowheads="1"/>
          </p:cNvSpPr>
          <p:nvPr/>
        </p:nvSpPr>
        <p:spPr bwMode="auto">
          <a:xfrm>
            <a:off x="1905000" y="2895600"/>
            <a:ext cx="6705600" cy="351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New vs. used</a:t>
            </a:r>
          </a:p>
          <a:p>
            <a:pPr eaLnBrk="1" hangingPunct="1"/>
            <a:r>
              <a:rPr lang="en-US" altLang="en-US" sz="2400"/>
              <a:t>Negotiate!</a:t>
            </a:r>
          </a:p>
          <a:p>
            <a:pPr eaLnBrk="1" hangingPunct="1"/>
            <a:r>
              <a:rPr lang="en-US" altLang="en-US" sz="2400"/>
              <a:t>Consider all the costs before you buy</a:t>
            </a:r>
          </a:p>
          <a:p>
            <a:pPr lvl="1" eaLnBrk="1" hangingPunct="1"/>
            <a:r>
              <a:rPr lang="en-US" altLang="en-US" sz="2000"/>
              <a:t>Insurance</a:t>
            </a:r>
          </a:p>
          <a:p>
            <a:pPr lvl="1" eaLnBrk="1" hangingPunct="1"/>
            <a:r>
              <a:rPr lang="en-US" altLang="en-US" sz="2000"/>
              <a:t>Reliability/maintenance</a:t>
            </a:r>
          </a:p>
          <a:p>
            <a:pPr lvl="1" eaLnBrk="1" hangingPunct="1"/>
            <a:r>
              <a:rPr lang="en-US" altLang="en-US" sz="2000"/>
              <a:t>Gas mileage</a:t>
            </a:r>
          </a:p>
          <a:p>
            <a:pPr lvl="1" eaLnBrk="1" hangingPunct="1">
              <a:buFontTx/>
              <a:buNone/>
            </a:pPr>
            <a:endParaRPr lang="en-US" altLang="en-U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sz="4400">
              <a:solidFill>
                <a:schemeClr val="tx2"/>
              </a:solidFill>
            </a:endParaRPr>
          </a:p>
        </p:txBody>
      </p:sp>
      <p:sp>
        <p:nvSpPr>
          <p:cNvPr id="27651" name="Rectangle 5"/>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27652"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27653" name="Rectangle 9"/>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Conclusion</a:t>
            </a:r>
            <a:endParaRPr lang="en-US" altLang="en-US"/>
          </a:p>
        </p:txBody>
      </p:sp>
      <p:sp>
        <p:nvSpPr>
          <p:cNvPr id="27654" name="Rectangle 10"/>
          <p:cNvSpPr>
            <a:spLocks noChangeArrowheads="1"/>
          </p:cNvSpPr>
          <p:nvPr/>
        </p:nvSpPr>
        <p:spPr bwMode="auto">
          <a:xfrm>
            <a:off x="1905000" y="2728913"/>
            <a:ext cx="6705600" cy="351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Questions?</a:t>
            </a:r>
          </a:p>
          <a:p>
            <a:pPr eaLnBrk="1" hangingPunct="1"/>
            <a:endParaRPr lang="en-US" altLang="en-US" sz="2400"/>
          </a:p>
          <a:p>
            <a:pPr eaLnBrk="1" hangingPunct="1"/>
            <a:r>
              <a:rPr lang="en-US" altLang="en-US" sz="2400"/>
              <a:t>Thank you!</a:t>
            </a:r>
          </a:p>
          <a:p>
            <a:pPr lvl="1" eaLnBrk="1" hangingPunct="1"/>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4099" name="Rectangle 7"/>
          <p:cNvSpPr>
            <a:spLocks noGrp="1" noChangeArrowheads="1"/>
          </p:cNvSpPr>
          <p:nvPr>
            <p:ph type="body" sz="half" idx="1"/>
          </p:nvPr>
        </p:nvSpPr>
        <p:spPr>
          <a:xfrm>
            <a:off x="1828800" y="2743200"/>
            <a:ext cx="6705600" cy="3581400"/>
          </a:xfrm>
          <a:noFill/>
        </p:spPr>
        <p:txBody>
          <a:bodyPr/>
          <a:lstStyle/>
          <a:p>
            <a:pPr eaLnBrk="1" hangingPunct="1">
              <a:lnSpc>
                <a:spcPct val="90000"/>
              </a:lnSpc>
            </a:pPr>
            <a:r>
              <a:rPr lang="en-US" altLang="en-US" sz="2800" b="1" smtClean="0">
                <a:latin typeface="Tahoma" pitchFamily="34" charset="0"/>
              </a:rPr>
              <a:t>Credit</a:t>
            </a:r>
            <a:r>
              <a:rPr lang="en-US" altLang="en-US" sz="2800" smtClean="0"/>
              <a:t> – the amount of money available to you through lenders</a:t>
            </a:r>
          </a:p>
          <a:p>
            <a:pPr eaLnBrk="1" hangingPunct="1">
              <a:lnSpc>
                <a:spcPct val="90000"/>
              </a:lnSpc>
            </a:pPr>
            <a:endParaRPr lang="en-US" altLang="en-US" sz="2800" smtClean="0"/>
          </a:p>
          <a:p>
            <a:pPr eaLnBrk="1" hangingPunct="1">
              <a:lnSpc>
                <a:spcPct val="90000"/>
              </a:lnSpc>
            </a:pPr>
            <a:r>
              <a:rPr lang="en-US" altLang="en-US" sz="2800" b="1" smtClean="0">
                <a:latin typeface="Tahoma" pitchFamily="34" charset="0"/>
              </a:rPr>
              <a:t>Debt</a:t>
            </a:r>
            <a:r>
              <a:rPr lang="en-US" altLang="en-US" sz="2800" smtClean="0"/>
              <a:t> – the amount of credit you’re using at any given time</a:t>
            </a:r>
          </a:p>
          <a:p>
            <a:pPr eaLnBrk="1" hangingPunct="1">
              <a:lnSpc>
                <a:spcPct val="90000"/>
              </a:lnSpc>
            </a:pPr>
            <a:endParaRPr lang="en-US" altLang="en-US" sz="2800" smtClean="0"/>
          </a:p>
          <a:p>
            <a:pPr eaLnBrk="1" hangingPunct="1">
              <a:lnSpc>
                <a:spcPct val="90000"/>
              </a:lnSpc>
            </a:pPr>
            <a:r>
              <a:rPr lang="en-US" altLang="en-US" sz="2800" b="1" smtClean="0">
                <a:latin typeface="Tahoma" pitchFamily="34" charset="0"/>
              </a:rPr>
              <a:t>Creditor</a:t>
            </a:r>
            <a:r>
              <a:rPr lang="en-US" altLang="en-US" sz="2800" smtClean="0"/>
              <a:t> – any person / business that extends credit</a:t>
            </a:r>
            <a:endParaRPr lang="en-US" altLang="en-US" sz="2800" smtClean="0">
              <a:cs typeface="Arial" charset="0"/>
            </a:endParaRPr>
          </a:p>
        </p:txBody>
      </p:sp>
      <p:sp>
        <p:nvSpPr>
          <p:cNvPr id="4100" name="Rectangle 5"/>
          <p:cNvSpPr>
            <a:spLocks noGrp="1" noChangeArrowheads="1"/>
          </p:cNvSpPr>
          <p:nvPr>
            <p:ph type="title"/>
          </p:nvPr>
        </p:nvSpPr>
        <p:spPr>
          <a:xfrm>
            <a:off x="1676400" y="1295400"/>
            <a:ext cx="7696200" cy="1143000"/>
          </a:xfrm>
          <a:noFill/>
        </p:spPr>
        <p:txBody>
          <a:bodyPr/>
          <a:lstStyle/>
          <a:p>
            <a:pPr algn="l" eaLnBrk="1" hangingPunct="1"/>
            <a:r>
              <a:rPr lang="en-US" altLang="en-US" b="1" smtClean="0">
                <a:latin typeface="Tahoma" pitchFamily="34" charset="0"/>
              </a:rPr>
              <a:t>Important definitions: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5123" name="Rectangle 7"/>
          <p:cNvSpPr>
            <a:spLocks noGrp="1" noChangeArrowheads="1"/>
          </p:cNvSpPr>
          <p:nvPr>
            <p:ph type="body" sz="half" idx="1"/>
          </p:nvPr>
        </p:nvSpPr>
        <p:spPr>
          <a:xfrm>
            <a:off x="1905000" y="2514600"/>
            <a:ext cx="6705600" cy="3657600"/>
          </a:xfrm>
          <a:noFill/>
        </p:spPr>
        <p:txBody>
          <a:bodyPr/>
          <a:lstStyle/>
          <a:p>
            <a:pPr eaLnBrk="1" hangingPunct="1"/>
            <a:r>
              <a:rPr lang="en-US" altLang="en-US" sz="2400" smtClean="0"/>
              <a:t>Based on </a:t>
            </a:r>
            <a:r>
              <a:rPr lang="en-US" altLang="en-US" sz="2400" u="sng" smtClean="0"/>
              <a:t>trust</a:t>
            </a:r>
          </a:p>
          <a:p>
            <a:pPr eaLnBrk="1" hangingPunct="1"/>
            <a:r>
              <a:rPr lang="en-US" altLang="en-US" sz="2400" smtClean="0"/>
              <a:t>Checks &amp; balances</a:t>
            </a:r>
          </a:p>
          <a:p>
            <a:pPr lvl="1" eaLnBrk="1" hangingPunct="1"/>
            <a:r>
              <a:rPr lang="en-US" altLang="en-US" sz="2000" smtClean="0"/>
              <a:t>Federal Trade Commission</a:t>
            </a:r>
          </a:p>
          <a:p>
            <a:pPr lvl="1" eaLnBrk="1" hangingPunct="1"/>
            <a:r>
              <a:rPr lang="en-US" altLang="en-US" sz="2000" smtClean="0"/>
              <a:t>Federal Reserve Board</a:t>
            </a:r>
          </a:p>
          <a:p>
            <a:pPr lvl="1" eaLnBrk="1" hangingPunct="1"/>
            <a:r>
              <a:rPr lang="en-US" altLang="en-US" sz="2000" smtClean="0"/>
              <a:t>local Better Business Bureau</a:t>
            </a:r>
          </a:p>
          <a:p>
            <a:pPr lvl="1" eaLnBrk="1" hangingPunct="1"/>
            <a:r>
              <a:rPr lang="en-US" altLang="en-US" sz="2000" smtClean="0"/>
              <a:t>local Chamber of Commerce</a:t>
            </a:r>
          </a:p>
          <a:p>
            <a:pPr lvl="1" eaLnBrk="1" hangingPunct="1"/>
            <a:r>
              <a:rPr lang="en-US" altLang="en-US" sz="2000" smtClean="0"/>
              <a:t>trade associations</a:t>
            </a:r>
          </a:p>
          <a:p>
            <a:pPr lvl="1" eaLnBrk="1" hangingPunct="1"/>
            <a:r>
              <a:rPr lang="en-US" altLang="en-US" sz="2000" smtClean="0"/>
              <a:t>consumer advocacy groups</a:t>
            </a:r>
          </a:p>
          <a:p>
            <a:pPr lvl="1" eaLnBrk="1" hangingPunct="1"/>
            <a:r>
              <a:rPr lang="en-US" altLang="en-US" sz="2000" smtClean="0"/>
              <a:t>credit reporting agencies</a:t>
            </a:r>
            <a:endParaRPr lang="en-US" altLang="en-US" sz="1400" smtClean="0">
              <a:cs typeface="Arial" charset="0"/>
            </a:endParaRPr>
          </a:p>
        </p:txBody>
      </p:sp>
      <p:sp>
        <p:nvSpPr>
          <p:cNvPr id="5124" name="Rectangle 8"/>
          <p:cNvSpPr>
            <a:spLocks noGrp="1" noChangeArrowheads="1"/>
          </p:cNvSpPr>
          <p:nvPr>
            <p:ph type="title"/>
          </p:nvPr>
        </p:nvSpPr>
        <p:spPr>
          <a:xfrm>
            <a:off x="1676400" y="1295400"/>
            <a:ext cx="7467600" cy="1143000"/>
          </a:xfrm>
          <a:noFill/>
        </p:spPr>
        <p:txBody>
          <a:bodyPr/>
          <a:lstStyle/>
          <a:p>
            <a:pPr algn="l" eaLnBrk="1" hangingPunct="1"/>
            <a:r>
              <a:rPr lang="en-US" altLang="en-US" b="1" smtClean="0">
                <a:latin typeface="Tahoma" pitchFamily="34" charset="0"/>
              </a:rPr>
              <a:t>Our credit 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6147" name="Rectangle 7"/>
          <p:cNvSpPr>
            <a:spLocks noGrp="1" noChangeArrowheads="1"/>
          </p:cNvSpPr>
          <p:nvPr>
            <p:ph type="body" sz="half" idx="1"/>
          </p:nvPr>
        </p:nvSpPr>
        <p:spPr>
          <a:xfrm>
            <a:off x="1905000" y="2514600"/>
            <a:ext cx="6705600" cy="3657600"/>
          </a:xfrm>
          <a:noFill/>
        </p:spPr>
        <p:txBody>
          <a:bodyPr/>
          <a:lstStyle/>
          <a:p>
            <a:pPr eaLnBrk="1" hangingPunct="1"/>
            <a:r>
              <a:rPr lang="en-US" altLang="en-US" sz="2400" smtClean="0"/>
              <a:t>Credit Reporting Agencies</a:t>
            </a:r>
          </a:p>
          <a:p>
            <a:pPr lvl="1" eaLnBrk="1" hangingPunct="1"/>
            <a:r>
              <a:rPr lang="en-US" altLang="en-US" sz="2000" smtClean="0"/>
              <a:t>Equifax</a:t>
            </a:r>
          </a:p>
          <a:p>
            <a:pPr lvl="1" eaLnBrk="1" hangingPunct="1"/>
            <a:r>
              <a:rPr lang="en-US" altLang="en-US" sz="2000" smtClean="0"/>
              <a:t>TransUnion</a:t>
            </a:r>
          </a:p>
          <a:p>
            <a:pPr lvl="1" eaLnBrk="1" hangingPunct="1"/>
            <a:r>
              <a:rPr lang="en-US" altLang="en-US" sz="2000" smtClean="0"/>
              <a:t>Experian</a:t>
            </a:r>
          </a:p>
          <a:p>
            <a:pPr eaLnBrk="1" hangingPunct="1"/>
            <a:r>
              <a:rPr lang="en-US" altLang="en-US" sz="2400" smtClean="0"/>
              <a:t>Credit report</a:t>
            </a:r>
          </a:p>
          <a:p>
            <a:pPr lvl="1" eaLnBrk="1" hangingPunct="1"/>
            <a:r>
              <a:rPr lang="en-US" altLang="en-US" sz="2000" smtClean="0"/>
              <a:t>Reputation</a:t>
            </a:r>
          </a:p>
          <a:p>
            <a:pPr lvl="1" eaLnBrk="1" hangingPunct="1"/>
            <a:r>
              <a:rPr lang="en-US" altLang="en-US" sz="2000" smtClean="0"/>
              <a:t>Past history is an indicator of future performance</a:t>
            </a:r>
          </a:p>
          <a:p>
            <a:pPr lvl="1" eaLnBrk="1" hangingPunct="1"/>
            <a:r>
              <a:rPr lang="en-US" altLang="en-US" sz="2000" smtClean="0"/>
              <a:t>7 years of info</a:t>
            </a:r>
          </a:p>
          <a:p>
            <a:pPr lvl="1" eaLnBrk="1" hangingPunct="1"/>
            <a:endParaRPr lang="en-US" altLang="en-US" sz="2000" smtClean="0"/>
          </a:p>
        </p:txBody>
      </p:sp>
      <p:sp>
        <p:nvSpPr>
          <p:cNvPr id="6148" name="Rectangle 8"/>
          <p:cNvSpPr>
            <a:spLocks noGrp="1" noChangeArrowheads="1"/>
          </p:cNvSpPr>
          <p:nvPr>
            <p:ph type="title"/>
          </p:nvPr>
        </p:nvSpPr>
        <p:spPr>
          <a:xfrm>
            <a:off x="1676400" y="1295400"/>
            <a:ext cx="7467600" cy="1143000"/>
          </a:xfrm>
          <a:noFill/>
        </p:spPr>
        <p:txBody>
          <a:bodyPr/>
          <a:lstStyle/>
          <a:p>
            <a:pPr algn="l" eaLnBrk="1" hangingPunct="1"/>
            <a:r>
              <a:rPr lang="en-US" altLang="en-US" b="1" i="1" u="sng" smtClean="0">
                <a:latin typeface="Tahoma" pitchFamily="34" charset="0"/>
              </a:rPr>
              <a:t>Your</a:t>
            </a:r>
            <a:r>
              <a:rPr lang="en-US" altLang="en-US" b="1" smtClean="0">
                <a:latin typeface="Tahoma" pitchFamily="34" charset="0"/>
              </a:rPr>
              <a:t>  Credit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7171" name="Rectangle 7"/>
          <p:cNvSpPr>
            <a:spLocks noChangeArrowheads="1"/>
          </p:cNvSpPr>
          <p:nvPr/>
        </p:nvSpPr>
        <p:spPr bwMode="auto">
          <a:xfrm>
            <a:off x="1905000" y="2514600"/>
            <a:ext cx="67056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3 national credit reporting agencies</a:t>
            </a:r>
          </a:p>
          <a:p>
            <a:pPr lvl="1" eaLnBrk="1" hangingPunct="1">
              <a:buFontTx/>
              <a:buNone/>
            </a:pPr>
            <a:r>
              <a:rPr lang="en-US" altLang="en-US" sz="2000"/>
              <a:t>	Equifax 		(800) 685-1111	</a:t>
            </a:r>
            <a:r>
              <a:rPr lang="en-US" altLang="en-US" sz="1400"/>
              <a:t>www.equifax.com</a:t>
            </a:r>
          </a:p>
          <a:p>
            <a:pPr lvl="1" eaLnBrk="1" hangingPunct="1">
              <a:buFontTx/>
              <a:buNone/>
            </a:pPr>
            <a:r>
              <a:rPr lang="en-US" altLang="en-US" sz="2000"/>
              <a:t>	TransUnion 	(800) 888-4213	</a:t>
            </a:r>
            <a:r>
              <a:rPr lang="en-US" altLang="en-US" sz="1400"/>
              <a:t>www.transunion.com</a:t>
            </a:r>
            <a:endParaRPr lang="en-US" altLang="en-US" sz="2000"/>
          </a:p>
          <a:p>
            <a:pPr lvl="1" eaLnBrk="1" hangingPunct="1">
              <a:buFontTx/>
              <a:buNone/>
            </a:pPr>
            <a:r>
              <a:rPr lang="en-US" altLang="en-US" sz="2000"/>
              <a:t>	Experian 		(888) 377-3742	</a:t>
            </a:r>
            <a:r>
              <a:rPr lang="en-US" altLang="en-US" sz="1400"/>
              <a:t>www.experian.com</a:t>
            </a:r>
            <a:endParaRPr lang="en-US" altLang="en-US" sz="2000"/>
          </a:p>
          <a:p>
            <a:pPr eaLnBrk="1" hangingPunct="1"/>
            <a:r>
              <a:rPr lang="en-US" altLang="en-US" sz="2400"/>
              <a:t>Check your report:</a:t>
            </a:r>
          </a:p>
          <a:p>
            <a:pPr lvl="1" eaLnBrk="1" hangingPunct="1"/>
            <a:r>
              <a:rPr lang="en-US" altLang="en-US" sz="2000"/>
              <a:t>Once a year</a:t>
            </a:r>
          </a:p>
          <a:p>
            <a:pPr lvl="1" eaLnBrk="1" hangingPunct="1"/>
            <a:r>
              <a:rPr lang="en-US" altLang="en-US" sz="2000"/>
              <a:t>Before major borrowing decisions</a:t>
            </a:r>
          </a:p>
          <a:p>
            <a:pPr lvl="1" eaLnBrk="1" hangingPunct="1"/>
            <a:r>
              <a:rPr lang="en-US" altLang="en-US" sz="2000"/>
              <a:t>Any time you are denied credit</a:t>
            </a:r>
          </a:p>
          <a:p>
            <a:pPr lvl="1" eaLnBrk="1" hangingPunct="1"/>
            <a:r>
              <a:rPr lang="en-US" altLang="en-US" sz="2000"/>
              <a:t>If you suspect fraud</a:t>
            </a:r>
          </a:p>
          <a:p>
            <a:pPr lvl="1" eaLnBrk="1" hangingPunct="1"/>
            <a:endParaRPr lang="en-US" altLang="en-US" sz="2000"/>
          </a:p>
        </p:txBody>
      </p:sp>
      <p:sp>
        <p:nvSpPr>
          <p:cNvPr id="7172" name="Rectangle 8"/>
          <p:cNvSpPr>
            <a:spLocks noChangeArrowheads="1"/>
          </p:cNvSpPr>
          <p:nvPr/>
        </p:nvSpPr>
        <p:spPr bwMode="auto">
          <a:xfrm>
            <a:off x="1676400" y="1295400"/>
            <a:ext cx="7467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3600" b="1">
                <a:solidFill>
                  <a:schemeClr val="tx2"/>
                </a:solidFill>
                <a:latin typeface="Tahoma" pitchFamily="34" charset="0"/>
              </a:rPr>
              <a:t>Obtaining your credit report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
        <p:nvSpPr>
          <p:cNvPr id="8195" name="Rectangle 7"/>
          <p:cNvSpPr>
            <a:spLocks noChangeArrowheads="1"/>
          </p:cNvSpPr>
          <p:nvPr/>
        </p:nvSpPr>
        <p:spPr bwMode="auto">
          <a:xfrm>
            <a:off x="1905000" y="2514600"/>
            <a:ext cx="67056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Secured vs. Unsecured</a:t>
            </a:r>
          </a:p>
          <a:p>
            <a:pPr lvl="1" eaLnBrk="1" hangingPunct="1"/>
            <a:r>
              <a:rPr lang="en-US" altLang="en-US" sz="2000"/>
              <a:t>collateral</a:t>
            </a:r>
          </a:p>
          <a:p>
            <a:pPr lvl="1" eaLnBrk="1" hangingPunct="1"/>
            <a:r>
              <a:rPr lang="en-US" altLang="en-US" sz="2000"/>
              <a:t>risk</a:t>
            </a:r>
          </a:p>
          <a:p>
            <a:pPr eaLnBrk="1" hangingPunct="1"/>
            <a:r>
              <a:rPr lang="en-US" altLang="en-US" sz="2400"/>
              <a:t>Installment vs. Revolving </a:t>
            </a:r>
          </a:p>
          <a:p>
            <a:pPr lvl="1" eaLnBrk="1" hangingPunct="1"/>
            <a:r>
              <a:rPr lang="en-US" altLang="en-US" sz="2000"/>
              <a:t>Installment: has set period of time</a:t>
            </a:r>
          </a:p>
          <a:p>
            <a:pPr lvl="2" eaLnBrk="1" hangingPunct="1"/>
            <a:r>
              <a:rPr lang="en-US" altLang="en-US" sz="1800"/>
              <a:t>auto loan</a:t>
            </a:r>
          </a:p>
          <a:p>
            <a:pPr lvl="2" eaLnBrk="1" hangingPunct="1"/>
            <a:r>
              <a:rPr lang="en-US" altLang="en-US" sz="1800"/>
              <a:t>mortgage</a:t>
            </a:r>
          </a:p>
          <a:p>
            <a:pPr lvl="1" eaLnBrk="1" hangingPunct="1"/>
            <a:r>
              <a:rPr lang="en-US" altLang="en-US" sz="2000"/>
              <a:t>Revolving: open line of credit</a:t>
            </a:r>
          </a:p>
          <a:p>
            <a:pPr lvl="2" eaLnBrk="1" hangingPunct="1"/>
            <a:r>
              <a:rPr lang="en-US" altLang="en-US" sz="1800"/>
              <a:t>credit card</a:t>
            </a:r>
          </a:p>
          <a:p>
            <a:pPr lvl="2" eaLnBrk="1" hangingPunct="1"/>
            <a:endParaRPr lang="en-US" altLang="en-US" sz="1800"/>
          </a:p>
        </p:txBody>
      </p:sp>
      <p:sp>
        <p:nvSpPr>
          <p:cNvPr id="8196" name="Rectangle 8"/>
          <p:cNvSpPr>
            <a:spLocks noChangeArrowheads="1"/>
          </p:cNvSpPr>
          <p:nvPr/>
        </p:nvSpPr>
        <p:spPr bwMode="auto">
          <a:xfrm>
            <a:off x="1676400" y="1295400"/>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Types of Debt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8"/>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1400">
                <a:solidFill>
                  <a:schemeClr val="folHlink"/>
                </a:solidFill>
              </a:rPr>
              <a:t>© </a:t>
            </a:r>
            <a:r>
              <a:rPr lang="en-US" altLang="en-US" sz="1200">
                <a:solidFill>
                  <a:schemeClr val="folHlink"/>
                </a:solidFill>
              </a:rPr>
              <a:t>2004 ACA International all rights reserved</a:t>
            </a:r>
            <a:endParaRPr lang="en-US" altLang="en-US"/>
          </a:p>
        </p:txBody>
      </p:sp>
      <p:sp>
        <p:nvSpPr>
          <p:cNvPr id="9219" name="Rectangle 9"/>
          <p:cNvSpPr>
            <a:spLocks noChangeArrowheads="1"/>
          </p:cNvSpPr>
          <p:nvPr/>
        </p:nvSpPr>
        <p:spPr bwMode="auto">
          <a:xfrm>
            <a:off x="1905000" y="2514600"/>
            <a:ext cx="67056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9220" name="Rectangle 10"/>
          <p:cNvSpPr>
            <a:spLocks noChangeArrowheads="1"/>
          </p:cNvSpPr>
          <p:nvPr/>
        </p:nvSpPr>
        <p:spPr bwMode="auto">
          <a:xfrm>
            <a:off x="1828800" y="1295400"/>
            <a:ext cx="5715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Establishing credit</a:t>
            </a:r>
            <a:endParaRPr lang="en-US" altLang="en-US"/>
          </a:p>
        </p:txBody>
      </p:sp>
      <p:sp>
        <p:nvSpPr>
          <p:cNvPr id="9221" name="Rectangle 11"/>
          <p:cNvSpPr>
            <a:spLocks noChangeArrowheads="1"/>
          </p:cNvSpPr>
          <p:nvPr/>
        </p:nvSpPr>
        <p:spPr bwMode="auto">
          <a:xfrm>
            <a:off x="1905000" y="2514600"/>
            <a:ext cx="67056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3 possible situations</a:t>
            </a:r>
          </a:p>
          <a:p>
            <a:pPr lvl="1" eaLnBrk="1" hangingPunct="1"/>
            <a:r>
              <a:rPr lang="en-US" altLang="en-US" sz="2000"/>
              <a:t>Good credit history</a:t>
            </a:r>
          </a:p>
          <a:p>
            <a:pPr lvl="1" eaLnBrk="1" hangingPunct="1"/>
            <a:r>
              <a:rPr lang="en-US" altLang="en-US" sz="2000"/>
              <a:t>Bad credit history</a:t>
            </a:r>
          </a:p>
          <a:p>
            <a:pPr lvl="1" eaLnBrk="1" hangingPunct="1"/>
            <a:r>
              <a:rPr lang="en-US" altLang="en-US" sz="2000"/>
              <a:t>Insufficient credit history</a:t>
            </a:r>
          </a:p>
          <a:p>
            <a:pPr eaLnBrk="1" hangingPunct="1"/>
            <a:r>
              <a:rPr lang="en-US" altLang="en-US" sz="2400"/>
              <a:t>Getting started </a:t>
            </a:r>
          </a:p>
          <a:p>
            <a:pPr lvl="1" eaLnBrk="1" hangingPunct="1"/>
            <a:r>
              <a:rPr lang="en-US" altLang="en-US" sz="2000"/>
              <a:t>Credit cards</a:t>
            </a:r>
          </a:p>
          <a:p>
            <a:pPr lvl="1" eaLnBrk="1" hangingPunct="1"/>
            <a:r>
              <a:rPr lang="en-US" altLang="en-US" sz="2000"/>
              <a:t>Co-signed loans</a:t>
            </a:r>
          </a:p>
          <a:p>
            <a:pPr lvl="1" eaLnBrk="1" hangingPunct="1"/>
            <a:r>
              <a:rPr lang="en-US" altLang="en-US" sz="2000"/>
              <a:t>Start small</a:t>
            </a:r>
          </a:p>
          <a:p>
            <a:pPr lvl="1" eaLnBrk="1" hangingPunct="1"/>
            <a:r>
              <a:rPr lang="en-US" altLang="en-US" sz="2000"/>
              <a:t>Start with familiar institution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BS0088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267200"/>
            <a:ext cx="1728788"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11"/>
          <p:cNvSpPr>
            <a:spLocks noChangeArrowheads="1"/>
          </p:cNvSpPr>
          <p:nvPr/>
        </p:nvSpPr>
        <p:spPr bwMode="auto">
          <a:xfrm>
            <a:off x="8382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endParaRPr lang="en-US" altLang="en-US"/>
          </a:p>
        </p:txBody>
      </p:sp>
      <p:sp>
        <p:nvSpPr>
          <p:cNvPr id="10244" name="Rectangle 7"/>
          <p:cNvSpPr>
            <a:spLocks noChangeArrowheads="1"/>
          </p:cNvSpPr>
          <p:nvPr/>
        </p:nvSpPr>
        <p:spPr bwMode="auto">
          <a:xfrm>
            <a:off x="1905000" y="2971800"/>
            <a:ext cx="5029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r>
              <a:rPr lang="en-US" altLang="en-US" sz="2400"/>
              <a:t>Good or bad?</a:t>
            </a:r>
          </a:p>
          <a:p>
            <a:pPr eaLnBrk="1" hangingPunct="1"/>
            <a:r>
              <a:rPr lang="en-US" altLang="en-US" sz="2400"/>
              <a:t>Unsecured loans</a:t>
            </a:r>
          </a:p>
          <a:p>
            <a:pPr eaLnBrk="1" hangingPunct="1"/>
            <a:r>
              <a:rPr lang="en-US" altLang="en-US" sz="2400"/>
              <a:t>Higher risk = higher rates &amp; fees</a:t>
            </a:r>
          </a:p>
        </p:txBody>
      </p:sp>
      <p:sp>
        <p:nvSpPr>
          <p:cNvPr id="10245" name="Rectangle 8"/>
          <p:cNvSpPr>
            <a:spLocks noChangeArrowheads="1"/>
          </p:cNvSpPr>
          <p:nvPr/>
        </p:nvSpPr>
        <p:spPr bwMode="auto">
          <a:xfrm>
            <a:off x="1676400" y="12954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US" altLang="en-US" sz="4400" b="1">
                <a:solidFill>
                  <a:schemeClr val="tx2"/>
                </a:solidFill>
                <a:latin typeface="Tahoma" pitchFamily="34" charset="0"/>
              </a:rPr>
              <a:t>Credit cards</a:t>
            </a:r>
          </a:p>
        </p:txBody>
      </p:sp>
      <p:sp>
        <p:nvSpPr>
          <p:cNvPr id="10246" name="Text Box 6"/>
          <p:cNvSpPr txBox="1">
            <a:spLocks noChangeArrowheads="1"/>
          </p:cNvSpPr>
          <p:nvPr/>
        </p:nvSpPr>
        <p:spPr bwMode="auto">
          <a:xfrm>
            <a:off x="5943600" y="6403975"/>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US" altLang="en-US" sz="1400">
                <a:solidFill>
                  <a:schemeClr val="folHlink"/>
                </a:solidFill>
              </a:rPr>
              <a:t>© </a:t>
            </a:r>
            <a:r>
              <a:rPr lang="en-US" altLang="en-US" sz="1200">
                <a:solidFill>
                  <a:schemeClr val="folHlink"/>
                </a:solidFill>
              </a:rPr>
              <a:t>2004 ACA International all rights reserved</a:t>
            </a:r>
          </a:p>
        </p:txBody>
      </p:sp>
    </p:spTree>
  </p:cSld>
  <p:clrMapOvr>
    <a:masterClrMapping/>
  </p:clrMapOvr>
</p:sld>
</file>

<file path=ppt/theme/theme1.xml><?xml version="1.0" encoding="utf-8"?>
<a:theme xmlns:a="http://schemas.openxmlformats.org/drawingml/2006/main" name="Default Design">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4299</TotalTime>
  <Words>7910</Words>
  <Application>Microsoft Office PowerPoint</Application>
  <PresentationFormat>On-screen Show (4:3)</PresentationFormat>
  <Paragraphs>448</Paragraphs>
  <Slides>26</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Times New Roman</vt:lpstr>
      <vt:lpstr>Arial</vt:lpstr>
      <vt:lpstr>Tahoma</vt:lpstr>
      <vt:lpstr>Georgia</vt:lpstr>
      <vt:lpstr>Symbol</vt:lpstr>
      <vt:lpstr>Default Design</vt:lpstr>
      <vt:lpstr>Microsoft Office Excel Chart</vt:lpstr>
      <vt:lpstr>Personal Finance</vt:lpstr>
      <vt:lpstr>The Basics:</vt:lpstr>
      <vt:lpstr>Important definitions:</vt:lpstr>
      <vt:lpstr>Our credit system</vt:lpstr>
      <vt:lpstr>Your  Credit</vt:lpstr>
      <vt:lpstr>PowerPoint Presentation</vt:lpstr>
      <vt:lpstr>PowerPoint Presentation</vt:lpstr>
      <vt:lpstr>PowerPoint Presentation</vt:lpstr>
      <vt:lpstr>PowerPoint Presentation</vt:lpstr>
      <vt:lpstr>PowerPoint Presentation</vt:lpstr>
      <vt:lpstr>“Unlike student loans, which are designed for students, credit cards are designed for people with income.”       (Nellie Mae)</vt:lpstr>
      <vt:lpstr>PowerPoint Presentation</vt:lpstr>
      <vt:lpstr>PowerPoint Presentation</vt:lpstr>
      <vt:lpstr>PowerPoint Presentation</vt:lpstr>
      <vt:lpstr>vs.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Education  Overcoming Financial Hurdles</dc:title>
  <dc:creator>Noelle Schaffer</dc:creator>
  <cp:lastModifiedBy>PETE STIFFARM</cp:lastModifiedBy>
  <cp:revision>194</cp:revision>
  <dcterms:created xsi:type="dcterms:W3CDTF">2002-05-02T13:22:35Z</dcterms:created>
  <dcterms:modified xsi:type="dcterms:W3CDTF">2015-05-07T19:30:29Z</dcterms:modified>
</cp:coreProperties>
</file>